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80" r:id="rId15"/>
    <p:sldId id="275" r:id="rId16"/>
    <p:sldId id="276" r:id="rId17"/>
    <p:sldId id="277" r:id="rId18"/>
    <p:sldId id="278" r:id="rId19"/>
    <p:sldId id="279" r:id="rId20"/>
    <p:sldId id="281" r:id="rId21"/>
    <p:sldId id="283" r:id="rId22"/>
    <p:sldId id="282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6"/>
    <p:restoredTop sz="96405"/>
  </p:normalViewPr>
  <p:slideViewPr>
    <p:cSldViewPr snapToGrid="0" snapToObjects="1">
      <p:cViewPr varScale="1">
        <p:scale>
          <a:sx n="73" d="100"/>
          <a:sy n="73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6AF40-E297-4195-8B0E-EFFC0B0661F4}" type="doc">
      <dgm:prSet loTypeId="urn:microsoft.com/office/officeart/2005/8/layout/vList5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5A54804E-0373-496E-AF5F-91A6A390167C}">
      <dgm:prSet custT="1"/>
      <dgm:spPr>
        <a:xfrm>
          <a:off x="0" y="2250"/>
          <a:ext cx="2825594" cy="1485165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tr-TR" sz="3600" dirty="0">
              <a:solidFill>
                <a:srgbClr val="250759"/>
              </a:solidFill>
              <a:latin typeface="Calibri"/>
              <a:ea typeface="+mn-ea"/>
              <a:cs typeface="+mn-cs"/>
            </a:rPr>
            <a:t>Meme</a:t>
          </a:r>
          <a:r>
            <a:rPr lang="tr-TR" sz="3600" dirty="0">
              <a:solidFill>
                <a:srgbClr val="FFFF00"/>
              </a:solidFill>
              <a:latin typeface="Calibri"/>
              <a:ea typeface="+mn-ea"/>
              <a:cs typeface="+mn-cs"/>
            </a:rPr>
            <a:t> </a:t>
          </a:r>
          <a:r>
            <a:rPr lang="tr-TR" sz="3600" dirty="0">
              <a:solidFill>
                <a:srgbClr val="250759"/>
              </a:solidFill>
              <a:latin typeface="Calibri"/>
              <a:ea typeface="+mn-ea"/>
              <a:cs typeface="+mn-cs"/>
            </a:rPr>
            <a:t>Kanseri</a:t>
          </a:r>
        </a:p>
      </dgm:t>
    </dgm:pt>
    <dgm:pt modelId="{98569D1D-5F11-4D2C-AABA-83060E07204D}" type="parTrans" cxnId="{B54ACDE0-49E3-47CA-BE6E-849602DDCB66}">
      <dgm:prSet/>
      <dgm:spPr/>
      <dgm:t>
        <a:bodyPr/>
        <a:lstStyle/>
        <a:p>
          <a:endParaRPr lang="tr-TR"/>
        </a:p>
      </dgm:t>
    </dgm:pt>
    <dgm:pt modelId="{0D55BAF4-719F-4885-ACBF-8D7F705A6194}" type="sibTrans" cxnId="{B54ACDE0-49E3-47CA-BE6E-849602DDCB66}">
      <dgm:prSet/>
      <dgm:spPr/>
      <dgm:t>
        <a:bodyPr/>
        <a:lstStyle/>
        <a:p>
          <a:endParaRPr lang="tr-TR"/>
        </a:p>
      </dgm:t>
    </dgm:pt>
    <dgm:pt modelId="{28F381F6-DF01-40BE-8915-969EF77DE75F}">
      <dgm:prSet custT="1"/>
      <dgm:spPr>
        <a:xfrm rot="5400000">
          <a:off x="4743167" y="-1766806"/>
          <a:ext cx="1188132" cy="5023278"/>
        </a:xfrm>
        <a:solidFill>
          <a:srgbClr val="C0504D">
            <a:lumMod val="20000"/>
            <a:lumOff val="80000"/>
            <a:alpha val="9000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40-69 yaş kadın</a:t>
          </a:r>
        </a:p>
      </dgm:t>
    </dgm:pt>
    <dgm:pt modelId="{86E495FE-7AF0-4EA9-93F1-F2A25F85FDEF}" type="parTrans" cxnId="{980E3E23-62CC-4711-B494-49F02A295388}">
      <dgm:prSet/>
      <dgm:spPr/>
      <dgm:t>
        <a:bodyPr/>
        <a:lstStyle/>
        <a:p>
          <a:endParaRPr lang="tr-TR"/>
        </a:p>
      </dgm:t>
    </dgm:pt>
    <dgm:pt modelId="{94C244A5-48BD-4AA9-86AC-41A1915B98C7}" type="sibTrans" cxnId="{980E3E23-62CC-4711-B494-49F02A295388}">
      <dgm:prSet/>
      <dgm:spPr/>
      <dgm:t>
        <a:bodyPr/>
        <a:lstStyle/>
        <a:p>
          <a:endParaRPr lang="tr-TR"/>
        </a:p>
      </dgm:t>
    </dgm:pt>
    <dgm:pt modelId="{6DF4252E-CCDD-46F5-A5F1-76965DBE44DF}">
      <dgm:prSet custT="1"/>
      <dgm:spPr>
        <a:xfrm>
          <a:off x="0" y="1561673"/>
          <a:ext cx="2825594" cy="148516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tr-TR" sz="3600" dirty="0">
              <a:solidFill>
                <a:srgbClr val="250759"/>
              </a:solidFill>
              <a:latin typeface="Calibri"/>
              <a:ea typeface="+mn-ea"/>
              <a:cs typeface="+mn-cs"/>
            </a:rPr>
            <a:t>Serviks Kanseri</a:t>
          </a:r>
        </a:p>
      </dgm:t>
    </dgm:pt>
    <dgm:pt modelId="{22F9E5AB-6783-4AE0-9FE1-ACCA2148175C}" type="parTrans" cxnId="{8E7EE34F-581C-4749-8939-BC4BCFD359D6}">
      <dgm:prSet/>
      <dgm:spPr/>
      <dgm:t>
        <a:bodyPr/>
        <a:lstStyle/>
        <a:p>
          <a:endParaRPr lang="tr-TR"/>
        </a:p>
      </dgm:t>
    </dgm:pt>
    <dgm:pt modelId="{72104F03-415D-43EA-AEE9-CE82DF40CC25}" type="sibTrans" cxnId="{8E7EE34F-581C-4749-8939-BC4BCFD359D6}">
      <dgm:prSet/>
      <dgm:spPr/>
      <dgm:t>
        <a:bodyPr/>
        <a:lstStyle/>
        <a:p>
          <a:endParaRPr lang="tr-TR"/>
        </a:p>
      </dgm:t>
    </dgm:pt>
    <dgm:pt modelId="{1B953F89-9ABF-4749-9CAA-2B953C670650}">
      <dgm:prSet custT="1"/>
      <dgm:spPr>
        <a:xfrm rot="5400000">
          <a:off x="4743167" y="-207383"/>
          <a:ext cx="1188132" cy="5023278"/>
        </a:xfrm>
        <a:solidFill>
          <a:srgbClr val="9BBB59">
            <a:lumMod val="40000"/>
            <a:lumOff val="60000"/>
            <a:alpha val="9000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30-65 yaş kadın</a:t>
          </a:r>
        </a:p>
      </dgm:t>
    </dgm:pt>
    <dgm:pt modelId="{5D95E5DE-6C43-48BD-88B2-67A2BBD8C284}" type="parTrans" cxnId="{BC63E8E0-EC9B-4B18-8734-79100E602AE6}">
      <dgm:prSet/>
      <dgm:spPr/>
      <dgm:t>
        <a:bodyPr/>
        <a:lstStyle/>
        <a:p>
          <a:endParaRPr lang="tr-TR"/>
        </a:p>
      </dgm:t>
    </dgm:pt>
    <dgm:pt modelId="{D0DD8432-B734-40B6-8B62-631B741D5B27}" type="sibTrans" cxnId="{BC63E8E0-EC9B-4B18-8734-79100E602AE6}">
      <dgm:prSet/>
      <dgm:spPr/>
      <dgm:t>
        <a:bodyPr/>
        <a:lstStyle/>
        <a:p>
          <a:endParaRPr lang="tr-TR"/>
        </a:p>
      </dgm:t>
    </dgm:pt>
    <dgm:pt modelId="{177F1CC3-58CD-4C05-A652-AF6681E4BE97}">
      <dgm:prSet custT="1"/>
      <dgm:spPr>
        <a:xfrm>
          <a:off x="0" y="3121096"/>
          <a:ext cx="2825594" cy="1485165"/>
        </a:xfrm>
        <a:gradFill flip="none" rotWithShape="1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tr-TR" sz="3600" dirty="0">
              <a:solidFill>
                <a:srgbClr val="250759"/>
              </a:solidFill>
              <a:latin typeface="Calibri"/>
              <a:ea typeface="+mn-ea"/>
              <a:cs typeface="+mn-cs"/>
            </a:rPr>
            <a:t>Kolorektal Kanser</a:t>
          </a:r>
        </a:p>
      </dgm:t>
    </dgm:pt>
    <dgm:pt modelId="{BE5FFF1E-9531-4ACC-814D-0FFCDEA926CC}" type="parTrans" cxnId="{3FF30D39-0407-47B4-92A1-C943D6D50122}">
      <dgm:prSet/>
      <dgm:spPr/>
      <dgm:t>
        <a:bodyPr/>
        <a:lstStyle/>
        <a:p>
          <a:endParaRPr lang="tr-TR"/>
        </a:p>
      </dgm:t>
    </dgm:pt>
    <dgm:pt modelId="{92385827-8A69-4E2F-878A-E010B025609F}" type="sibTrans" cxnId="{3FF30D39-0407-47B4-92A1-C943D6D50122}">
      <dgm:prSet/>
      <dgm:spPr/>
      <dgm:t>
        <a:bodyPr/>
        <a:lstStyle/>
        <a:p>
          <a:endParaRPr lang="tr-TR"/>
        </a:p>
      </dgm:t>
    </dgm:pt>
    <dgm:pt modelId="{2CB92176-110E-42EE-B6B3-0D2A921881B8}">
      <dgm:prSet custT="1"/>
      <dgm:spPr>
        <a:xfrm rot="5400000">
          <a:off x="4579489" y="1356506"/>
          <a:ext cx="1480733" cy="5023278"/>
        </a:xfrm>
        <a:solidFill>
          <a:srgbClr val="4BACC6">
            <a:lumMod val="40000"/>
            <a:lumOff val="60000"/>
            <a:alpha val="9000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50-70 yaş kadın, erkek</a:t>
          </a:r>
        </a:p>
      </dgm:t>
    </dgm:pt>
    <dgm:pt modelId="{AC7685C2-00E1-4E20-B23B-F3F25436719E}" type="parTrans" cxnId="{C61AE1F8-EB03-4545-A688-F47CA460E7C4}">
      <dgm:prSet/>
      <dgm:spPr/>
      <dgm:t>
        <a:bodyPr/>
        <a:lstStyle/>
        <a:p>
          <a:endParaRPr lang="tr-TR"/>
        </a:p>
      </dgm:t>
    </dgm:pt>
    <dgm:pt modelId="{1ED19B99-A5A0-472B-98CA-67D837F77B51}" type="sibTrans" cxnId="{C61AE1F8-EB03-4545-A688-F47CA460E7C4}">
      <dgm:prSet/>
      <dgm:spPr/>
      <dgm:t>
        <a:bodyPr/>
        <a:lstStyle/>
        <a:p>
          <a:endParaRPr lang="tr-TR"/>
        </a:p>
      </dgm:t>
    </dgm:pt>
    <dgm:pt modelId="{1AD5A832-142A-40EF-861D-1E8930AC2AF6}">
      <dgm:prSet custT="1"/>
      <dgm:spPr>
        <a:xfrm rot="5400000">
          <a:off x="4579489" y="1356506"/>
          <a:ext cx="1480733" cy="5023278"/>
        </a:xfrm>
        <a:solidFill>
          <a:srgbClr val="4BACC6">
            <a:lumMod val="40000"/>
            <a:lumOff val="60000"/>
            <a:alpha val="9000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Her 10 yılda bir </a:t>
          </a:r>
          <a:r>
            <a:rPr lang="tr-TR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kolonoskopi</a:t>
          </a: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</a:t>
          </a:r>
        </a:p>
      </dgm:t>
    </dgm:pt>
    <dgm:pt modelId="{C36EB22F-8F38-4876-85DE-CCA0DC085123}" type="parTrans" cxnId="{17C71C2D-B162-4BA3-BB5F-1C53A8C6B446}">
      <dgm:prSet/>
      <dgm:spPr/>
      <dgm:t>
        <a:bodyPr/>
        <a:lstStyle/>
        <a:p>
          <a:endParaRPr lang="tr-TR"/>
        </a:p>
      </dgm:t>
    </dgm:pt>
    <dgm:pt modelId="{E16F715C-ABC2-4E83-941E-689C9DB7DB64}" type="sibTrans" cxnId="{17C71C2D-B162-4BA3-BB5F-1C53A8C6B446}">
      <dgm:prSet/>
      <dgm:spPr/>
      <dgm:t>
        <a:bodyPr/>
        <a:lstStyle/>
        <a:p>
          <a:endParaRPr lang="tr-TR"/>
        </a:p>
      </dgm:t>
    </dgm:pt>
    <dgm:pt modelId="{43713871-EBEE-4324-9739-312CF30EAEDF}">
      <dgm:prSet custT="1"/>
      <dgm:spPr>
        <a:xfrm rot="5400000">
          <a:off x="4743167" y="-1766806"/>
          <a:ext cx="1188132" cy="5023278"/>
        </a:xfrm>
        <a:solidFill>
          <a:srgbClr val="C0504D">
            <a:lumMod val="20000"/>
            <a:lumOff val="80000"/>
            <a:alpha val="9000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yılda bir</a:t>
          </a:r>
        </a:p>
      </dgm:t>
    </dgm:pt>
    <dgm:pt modelId="{9F5A6BE3-4A74-4114-BE5D-0E0D880D880C}" type="parTrans" cxnId="{B64F7DC1-7E64-4C09-BC65-1273669B9752}">
      <dgm:prSet/>
      <dgm:spPr/>
      <dgm:t>
        <a:bodyPr/>
        <a:lstStyle/>
        <a:p>
          <a:endParaRPr lang="tr-TR"/>
        </a:p>
      </dgm:t>
    </dgm:pt>
    <dgm:pt modelId="{1905127D-C6CE-4762-8581-1E8B5B20D4FC}" type="sibTrans" cxnId="{B64F7DC1-7E64-4C09-BC65-1273669B9752}">
      <dgm:prSet/>
      <dgm:spPr/>
      <dgm:t>
        <a:bodyPr/>
        <a:lstStyle/>
        <a:p>
          <a:endParaRPr lang="tr-TR"/>
        </a:p>
      </dgm:t>
    </dgm:pt>
    <dgm:pt modelId="{4B8B22FD-3B24-4425-AB69-73BA8223BC7A}">
      <dgm:prSet custT="1"/>
      <dgm:spPr>
        <a:xfrm rot="5400000">
          <a:off x="4743167" y="-1766806"/>
          <a:ext cx="1188132" cy="5023278"/>
        </a:xfrm>
        <a:solidFill>
          <a:srgbClr val="C0504D">
            <a:lumMod val="20000"/>
            <a:lumOff val="80000"/>
            <a:alpha val="9000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Mamografi çekilmesi</a:t>
          </a:r>
        </a:p>
      </dgm:t>
    </dgm:pt>
    <dgm:pt modelId="{56A7444F-B17E-467F-B317-55A1B78D29F0}" type="parTrans" cxnId="{9308B254-1F6F-4261-9437-50EE028905E3}">
      <dgm:prSet/>
      <dgm:spPr/>
      <dgm:t>
        <a:bodyPr/>
        <a:lstStyle/>
        <a:p>
          <a:endParaRPr lang="tr-TR"/>
        </a:p>
      </dgm:t>
    </dgm:pt>
    <dgm:pt modelId="{9E702096-08E5-49DC-8743-D045F0189ADE}" type="sibTrans" cxnId="{9308B254-1F6F-4261-9437-50EE028905E3}">
      <dgm:prSet/>
      <dgm:spPr/>
      <dgm:t>
        <a:bodyPr/>
        <a:lstStyle/>
        <a:p>
          <a:endParaRPr lang="tr-TR"/>
        </a:p>
      </dgm:t>
    </dgm:pt>
    <dgm:pt modelId="{7DE6168E-9AE2-487E-96FE-3297FB6B0D7F}">
      <dgm:prSet custT="1"/>
      <dgm:spPr>
        <a:xfrm rot="5400000">
          <a:off x="4743167" y="-207383"/>
          <a:ext cx="1188132" cy="5023278"/>
        </a:xfrm>
        <a:solidFill>
          <a:srgbClr val="9BBB59">
            <a:lumMod val="40000"/>
            <a:lumOff val="60000"/>
            <a:alpha val="9000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 yılda bir</a:t>
          </a:r>
        </a:p>
      </dgm:t>
    </dgm:pt>
    <dgm:pt modelId="{6BD9E709-86C6-4326-BD4E-A25A5C923675}" type="parTrans" cxnId="{FEF41ADA-B637-4310-B793-59975FBD1613}">
      <dgm:prSet/>
      <dgm:spPr/>
      <dgm:t>
        <a:bodyPr/>
        <a:lstStyle/>
        <a:p>
          <a:endParaRPr lang="tr-TR"/>
        </a:p>
      </dgm:t>
    </dgm:pt>
    <dgm:pt modelId="{394C3637-45E1-4178-B39C-BC10599E6290}" type="sibTrans" cxnId="{FEF41ADA-B637-4310-B793-59975FBD1613}">
      <dgm:prSet/>
      <dgm:spPr/>
      <dgm:t>
        <a:bodyPr/>
        <a:lstStyle/>
        <a:p>
          <a:endParaRPr lang="tr-TR"/>
        </a:p>
      </dgm:t>
    </dgm:pt>
    <dgm:pt modelId="{BC307810-D36C-493D-8177-C3362A5C58CF}">
      <dgm:prSet custT="1"/>
      <dgm:spPr>
        <a:xfrm rot="5400000">
          <a:off x="4579489" y="1356506"/>
          <a:ext cx="1480733" cy="5023278"/>
        </a:xfrm>
        <a:solidFill>
          <a:srgbClr val="4BACC6">
            <a:lumMod val="40000"/>
            <a:lumOff val="60000"/>
            <a:alpha val="9000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yılda bir</a:t>
          </a:r>
        </a:p>
      </dgm:t>
    </dgm:pt>
    <dgm:pt modelId="{84A13F42-AED3-465B-B286-BE69FD9A050E}" type="parTrans" cxnId="{FF26A5AE-6DAF-4971-AD69-53502A052ED0}">
      <dgm:prSet/>
      <dgm:spPr/>
      <dgm:t>
        <a:bodyPr/>
        <a:lstStyle/>
        <a:p>
          <a:endParaRPr lang="tr-TR"/>
        </a:p>
      </dgm:t>
    </dgm:pt>
    <dgm:pt modelId="{A02AEB4D-40E5-43AE-9A42-7C94D7A71A51}" type="sibTrans" cxnId="{FF26A5AE-6DAF-4971-AD69-53502A052ED0}">
      <dgm:prSet/>
      <dgm:spPr/>
      <dgm:t>
        <a:bodyPr/>
        <a:lstStyle/>
        <a:p>
          <a:endParaRPr lang="tr-TR"/>
        </a:p>
      </dgm:t>
    </dgm:pt>
    <dgm:pt modelId="{47F49702-BA2E-4F6F-8089-D82B49F5A19D}">
      <dgm:prSet custT="1"/>
      <dgm:spPr>
        <a:xfrm rot="5400000">
          <a:off x="4579489" y="1356506"/>
          <a:ext cx="1480733" cy="5023278"/>
        </a:xfrm>
        <a:solidFill>
          <a:srgbClr val="4BACC6">
            <a:lumMod val="40000"/>
            <a:lumOff val="60000"/>
            <a:alpha val="9000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Gaitada gizli kan testi</a:t>
          </a:r>
        </a:p>
      </dgm:t>
    </dgm:pt>
    <dgm:pt modelId="{8538A582-BBB7-4D0F-AA81-FFF60F969ADD}" type="parTrans" cxnId="{7E7539D6-0FFE-44DB-8A01-CCDBD1BDA694}">
      <dgm:prSet/>
      <dgm:spPr/>
      <dgm:t>
        <a:bodyPr/>
        <a:lstStyle/>
        <a:p>
          <a:endParaRPr lang="tr-TR"/>
        </a:p>
      </dgm:t>
    </dgm:pt>
    <dgm:pt modelId="{7D460302-2F37-43EB-B9BE-77DACE9EBB07}" type="sibTrans" cxnId="{7E7539D6-0FFE-44DB-8A01-CCDBD1BDA694}">
      <dgm:prSet/>
      <dgm:spPr/>
      <dgm:t>
        <a:bodyPr/>
        <a:lstStyle/>
        <a:p>
          <a:endParaRPr lang="tr-TR"/>
        </a:p>
      </dgm:t>
    </dgm:pt>
    <dgm:pt modelId="{5FE39BC2-7CD9-4ED0-A522-B5BA561C07C0}">
      <dgm:prSet custT="1"/>
      <dgm:spPr>
        <a:xfrm rot="5400000">
          <a:off x="4743167" y="-207383"/>
          <a:ext cx="1188132" cy="5023278"/>
        </a:xfrm>
        <a:solidFill>
          <a:srgbClr val="9BBB59">
            <a:lumMod val="40000"/>
            <a:lumOff val="60000"/>
            <a:alpha val="9000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tr-T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HPV testi</a:t>
          </a:r>
        </a:p>
      </dgm:t>
    </dgm:pt>
    <dgm:pt modelId="{BCE10EC6-72FC-44AE-955A-A56E80A79F79}" type="sibTrans" cxnId="{622E3FDF-027B-43CC-AF85-4F07C5E860F6}">
      <dgm:prSet/>
      <dgm:spPr/>
      <dgm:t>
        <a:bodyPr/>
        <a:lstStyle/>
        <a:p>
          <a:endParaRPr lang="tr-TR"/>
        </a:p>
      </dgm:t>
    </dgm:pt>
    <dgm:pt modelId="{B5778872-F1FD-4393-9888-AB0A4B4FB369}" type="parTrans" cxnId="{622E3FDF-027B-43CC-AF85-4F07C5E860F6}">
      <dgm:prSet/>
      <dgm:spPr/>
      <dgm:t>
        <a:bodyPr/>
        <a:lstStyle/>
        <a:p>
          <a:endParaRPr lang="tr-TR"/>
        </a:p>
      </dgm:t>
    </dgm:pt>
    <dgm:pt modelId="{C77E2CA7-9DC5-4277-945A-494AF7BC9080}" type="pres">
      <dgm:prSet presAssocID="{4156AF40-E297-4195-8B0E-EFFC0B0661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A5554A-F8F1-404C-A414-8CF39E56C893}" type="pres">
      <dgm:prSet presAssocID="{5A54804E-0373-496E-AF5F-91A6A390167C}" presName="linNode" presStyleCnt="0"/>
      <dgm:spPr/>
    </dgm:pt>
    <dgm:pt modelId="{A8D4B71C-F07C-4F59-815F-F51C1A1F54BA}" type="pres">
      <dgm:prSet presAssocID="{5A54804E-0373-496E-AF5F-91A6A390167C}" presName="parentText" presStyleLbl="node1" presStyleIdx="0" presStyleCnt="3" custAng="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61F4C94F-8266-4AD0-B3A2-1FDB33FF2CDB}" type="pres">
      <dgm:prSet presAssocID="{5A54804E-0373-496E-AF5F-91A6A390167C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tr-TR"/>
        </a:p>
      </dgm:t>
    </dgm:pt>
    <dgm:pt modelId="{02B3070D-54E4-40E1-A1A5-C9D17D866922}" type="pres">
      <dgm:prSet presAssocID="{0D55BAF4-719F-4885-ACBF-8D7F705A6194}" presName="sp" presStyleCnt="0"/>
      <dgm:spPr/>
    </dgm:pt>
    <dgm:pt modelId="{4CD98CD3-4CFD-45E3-AFEA-3668F33B7631}" type="pres">
      <dgm:prSet presAssocID="{6DF4252E-CCDD-46F5-A5F1-76965DBE44DF}" presName="linNode" presStyleCnt="0"/>
      <dgm:spPr/>
    </dgm:pt>
    <dgm:pt modelId="{C36630B9-C2AC-4E35-AA33-AE648572D320}" type="pres">
      <dgm:prSet presAssocID="{6DF4252E-CCDD-46F5-A5F1-76965DBE44DF}" presName="parentText" presStyleLbl="node1" presStyleIdx="1" presStyleCnt="3" custLinFactNeighborX="-165" custLinFactNeighborY="-183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D34BC188-42F4-4F3B-9577-20DE19E3294A}" type="pres">
      <dgm:prSet presAssocID="{6DF4252E-CCDD-46F5-A5F1-76965DBE44DF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tr-TR"/>
        </a:p>
      </dgm:t>
    </dgm:pt>
    <dgm:pt modelId="{11B7EBFA-9EF9-4979-94E0-FDF907775CF8}" type="pres">
      <dgm:prSet presAssocID="{72104F03-415D-43EA-AEE9-CE82DF40CC25}" presName="sp" presStyleCnt="0"/>
      <dgm:spPr/>
    </dgm:pt>
    <dgm:pt modelId="{058488FE-EEFA-4DB9-9B1E-72B2AEDF27E7}" type="pres">
      <dgm:prSet presAssocID="{177F1CC3-58CD-4C05-A652-AF6681E4BE97}" presName="linNode" presStyleCnt="0"/>
      <dgm:spPr/>
    </dgm:pt>
    <dgm:pt modelId="{BEB696FA-48CE-4F45-9E15-127573045CC5}" type="pres">
      <dgm:prSet presAssocID="{177F1CC3-58CD-4C05-A652-AF6681E4BE97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94FF55D4-8E07-4D6D-B729-0C823978C96D}" type="pres">
      <dgm:prSet presAssocID="{177F1CC3-58CD-4C05-A652-AF6681E4BE97}" presName="descendantText" presStyleLbl="alignAccFollowNode1" presStyleIdx="2" presStyleCnt="3" custScaleY="124627" custLinFactNeighborX="-615" custLinFactNeighborY="186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tr-TR"/>
        </a:p>
      </dgm:t>
    </dgm:pt>
  </dgm:ptLst>
  <dgm:cxnLst>
    <dgm:cxn modelId="{3AEDA339-0EA6-45AE-B89A-ABE3CA945D0C}" type="presOf" srcId="{5FE39BC2-7CD9-4ED0-A522-B5BA561C07C0}" destId="{D34BC188-42F4-4F3B-9577-20DE19E3294A}" srcOrd="0" destOrd="2" presId="urn:microsoft.com/office/officeart/2005/8/layout/vList5"/>
    <dgm:cxn modelId="{FFB4DD57-5FDE-4D71-8EC4-19DFFCA311C7}" type="presOf" srcId="{6DF4252E-CCDD-46F5-A5F1-76965DBE44DF}" destId="{C36630B9-C2AC-4E35-AA33-AE648572D320}" srcOrd="0" destOrd="0" presId="urn:microsoft.com/office/officeart/2005/8/layout/vList5"/>
    <dgm:cxn modelId="{9308B254-1F6F-4261-9437-50EE028905E3}" srcId="{5A54804E-0373-496E-AF5F-91A6A390167C}" destId="{4B8B22FD-3B24-4425-AB69-73BA8223BC7A}" srcOrd="2" destOrd="0" parTransId="{56A7444F-B17E-467F-B317-55A1B78D29F0}" sibTransId="{9E702096-08E5-49DC-8743-D045F0189ADE}"/>
    <dgm:cxn modelId="{B64F7DC1-7E64-4C09-BC65-1273669B9752}" srcId="{5A54804E-0373-496E-AF5F-91A6A390167C}" destId="{43713871-EBEE-4324-9739-312CF30EAEDF}" srcOrd="1" destOrd="0" parTransId="{9F5A6BE3-4A74-4114-BE5D-0E0D880D880C}" sibTransId="{1905127D-C6CE-4762-8581-1E8B5B20D4FC}"/>
    <dgm:cxn modelId="{7EA71EF0-69D1-44CD-8292-894CEF19F4AC}" type="presOf" srcId="{BC307810-D36C-493D-8177-C3362A5C58CF}" destId="{94FF55D4-8E07-4D6D-B729-0C823978C96D}" srcOrd="0" destOrd="1" presId="urn:microsoft.com/office/officeart/2005/8/layout/vList5"/>
    <dgm:cxn modelId="{E37DE416-4735-4C2B-A902-563FDE17065C}" type="presOf" srcId="{4B8B22FD-3B24-4425-AB69-73BA8223BC7A}" destId="{61F4C94F-8266-4AD0-B3A2-1FDB33FF2CDB}" srcOrd="0" destOrd="2" presId="urn:microsoft.com/office/officeart/2005/8/layout/vList5"/>
    <dgm:cxn modelId="{622E3FDF-027B-43CC-AF85-4F07C5E860F6}" srcId="{6DF4252E-CCDD-46F5-A5F1-76965DBE44DF}" destId="{5FE39BC2-7CD9-4ED0-A522-B5BA561C07C0}" srcOrd="2" destOrd="0" parTransId="{B5778872-F1FD-4393-9888-AB0A4B4FB369}" sibTransId="{BCE10EC6-72FC-44AE-955A-A56E80A79F79}"/>
    <dgm:cxn modelId="{FEF41ADA-B637-4310-B793-59975FBD1613}" srcId="{6DF4252E-CCDD-46F5-A5F1-76965DBE44DF}" destId="{7DE6168E-9AE2-487E-96FE-3297FB6B0D7F}" srcOrd="1" destOrd="0" parTransId="{6BD9E709-86C6-4326-BD4E-A25A5C923675}" sibTransId="{394C3637-45E1-4178-B39C-BC10599E6290}"/>
    <dgm:cxn modelId="{C904E7B1-85C1-4E55-B19C-7BE1C60AD2E1}" type="presOf" srcId="{1AD5A832-142A-40EF-861D-1E8930AC2AF6}" destId="{94FF55D4-8E07-4D6D-B729-0C823978C96D}" srcOrd="0" destOrd="3" presId="urn:microsoft.com/office/officeart/2005/8/layout/vList5"/>
    <dgm:cxn modelId="{ED1EBD15-2EF7-4A4C-9288-A6BECBA02E9A}" type="presOf" srcId="{4156AF40-E297-4195-8B0E-EFFC0B0661F4}" destId="{C77E2CA7-9DC5-4277-945A-494AF7BC9080}" srcOrd="0" destOrd="0" presId="urn:microsoft.com/office/officeart/2005/8/layout/vList5"/>
    <dgm:cxn modelId="{FF26A5AE-6DAF-4971-AD69-53502A052ED0}" srcId="{177F1CC3-58CD-4C05-A652-AF6681E4BE97}" destId="{BC307810-D36C-493D-8177-C3362A5C58CF}" srcOrd="1" destOrd="0" parTransId="{84A13F42-AED3-465B-B286-BE69FD9A050E}" sibTransId="{A02AEB4D-40E5-43AE-9A42-7C94D7A71A51}"/>
    <dgm:cxn modelId="{8E7EE34F-581C-4749-8939-BC4BCFD359D6}" srcId="{4156AF40-E297-4195-8B0E-EFFC0B0661F4}" destId="{6DF4252E-CCDD-46F5-A5F1-76965DBE44DF}" srcOrd="1" destOrd="0" parTransId="{22F9E5AB-6783-4AE0-9FE1-ACCA2148175C}" sibTransId="{72104F03-415D-43EA-AEE9-CE82DF40CC25}"/>
    <dgm:cxn modelId="{D719F3EF-EF7A-4E7B-A8B7-9B734B89A128}" type="presOf" srcId="{47F49702-BA2E-4F6F-8089-D82B49F5A19D}" destId="{94FF55D4-8E07-4D6D-B729-0C823978C96D}" srcOrd="0" destOrd="2" presId="urn:microsoft.com/office/officeart/2005/8/layout/vList5"/>
    <dgm:cxn modelId="{3FF30D39-0407-47B4-92A1-C943D6D50122}" srcId="{4156AF40-E297-4195-8B0E-EFFC0B0661F4}" destId="{177F1CC3-58CD-4C05-A652-AF6681E4BE97}" srcOrd="2" destOrd="0" parTransId="{BE5FFF1E-9531-4ACC-814D-0FFCDEA926CC}" sibTransId="{92385827-8A69-4E2F-878A-E010B025609F}"/>
    <dgm:cxn modelId="{E841DD82-7D16-4D7F-8FE6-287905AAE830}" type="presOf" srcId="{177F1CC3-58CD-4C05-A652-AF6681E4BE97}" destId="{BEB696FA-48CE-4F45-9E15-127573045CC5}" srcOrd="0" destOrd="0" presId="urn:microsoft.com/office/officeart/2005/8/layout/vList5"/>
    <dgm:cxn modelId="{55576889-B1D3-447E-939F-445F2DCFE3D5}" type="presOf" srcId="{7DE6168E-9AE2-487E-96FE-3297FB6B0D7F}" destId="{D34BC188-42F4-4F3B-9577-20DE19E3294A}" srcOrd="0" destOrd="1" presId="urn:microsoft.com/office/officeart/2005/8/layout/vList5"/>
    <dgm:cxn modelId="{BC63E8E0-EC9B-4B18-8734-79100E602AE6}" srcId="{6DF4252E-CCDD-46F5-A5F1-76965DBE44DF}" destId="{1B953F89-9ABF-4749-9CAA-2B953C670650}" srcOrd="0" destOrd="0" parTransId="{5D95E5DE-6C43-48BD-88B2-67A2BBD8C284}" sibTransId="{D0DD8432-B734-40B6-8B62-631B741D5B27}"/>
    <dgm:cxn modelId="{C8CA7C53-94D2-4F27-B982-3B59FC27187C}" type="presOf" srcId="{43713871-EBEE-4324-9739-312CF30EAEDF}" destId="{61F4C94F-8266-4AD0-B3A2-1FDB33FF2CDB}" srcOrd="0" destOrd="1" presId="urn:microsoft.com/office/officeart/2005/8/layout/vList5"/>
    <dgm:cxn modelId="{7E7539D6-0FFE-44DB-8A01-CCDBD1BDA694}" srcId="{177F1CC3-58CD-4C05-A652-AF6681E4BE97}" destId="{47F49702-BA2E-4F6F-8089-D82B49F5A19D}" srcOrd="2" destOrd="0" parTransId="{8538A582-BBB7-4D0F-AA81-FFF60F969ADD}" sibTransId="{7D460302-2F37-43EB-B9BE-77DACE9EBB07}"/>
    <dgm:cxn modelId="{B54ACDE0-49E3-47CA-BE6E-849602DDCB66}" srcId="{4156AF40-E297-4195-8B0E-EFFC0B0661F4}" destId="{5A54804E-0373-496E-AF5F-91A6A390167C}" srcOrd="0" destOrd="0" parTransId="{98569D1D-5F11-4D2C-AABA-83060E07204D}" sibTransId="{0D55BAF4-719F-4885-ACBF-8D7F705A6194}"/>
    <dgm:cxn modelId="{C61AE1F8-EB03-4545-A688-F47CA460E7C4}" srcId="{177F1CC3-58CD-4C05-A652-AF6681E4BE97}" destId="{2CB92176-110E-42EE-B6B3-0D2A921881B8}" srcOrd="0" destOrd="0" parTransId="{AC7685C2-00E1-4E20-B23B-F3F25436719E}" sibTransId="{1ED19B99-A5A0-472B-98CA-67D837F77B51}"/>
    <dgm:cxn modelId="{271D6FF3-48C3-4D4B-828B-22CF8DECBFA0}" type="presOf" srcId="{28F381F6-DF01-40BE-8915-969EF77DE75F}" destId="{61F4C94F-8266-4AD0-B3A2-1FDB33FF2CDB}" srcOrd="0" destOrd="0" presId="urn:microsoft.com/office/officeart/2005/8/layout/vList5"/>
    <dgm:cxn modelId="{8470030A-4E2F-4433-93A9-E247801D7714}" type="presOf" srcId="{2CB92176-110E-42EE-B6B3-0D2A921881B8}" destId="{94FF55D4-8E07-4D6D-B729-0C823978C96D}" srcOrd="0" destOrd="0" presId="urn:microsoft.com/office/officeart/2005/8/layout/vList5"/>
    <dgm:cxn modelId="{5EEF1E1A-5341-451E-847F-2FF744553995}" type="presOf" srcId="{5A54804E-0373-496E-AF5F-91A6A390167C}" destId="{A8D4B71C-F07C-4F59-815F-F51C1A1F54BA}" srcOrd="0" destOrd="0" presId="urn:microsoft.com/office/officeart/2005/8/layout/vList5"/>
    <dgm:cxn modelId="{980E3E23-62CC-4711-B494-49F02A295388}" srcId="{5A54804E-0373-496E-AF5F-91A6A390167C}" destId="{28F381F6-DF01-40BE-8915-969EF77DE75F}" srcOrd="0" destOrd="0" parTransId="{86E495FE-7AF0-4EA9-93F1-F2A25F85FDEF}" sibTransId="{94C244A5-48BD-4AA9-86AC-41A1915B98C7}"/>
    <dgm:cxn modelId="{17C71C2D-B162-4BA3-BB5F-1C53A8C6B446}" srcId="{177F1CC3-58CD-4C05-A652-AF6681E4BE97}" destId="{1AD5A832-142A-40EF-861D-1E8930AC2AF6}" srcOrd="3" destOrd="0" parTransId="{C36EB22F-8F38-4876-85DE-CCA0DC085123}" sibTransId="{E16F715C-ABC2-4E83-941E-689C9DB7DB64}"/>
    <dgm:cxn modelId="{5766DBFC-2B77-4AD0-BD2C-D7BC496ECDA0}" type="presOf" srcId="{1B953F89-9ABF-4749-9CAA-2B953C670650}" destId="{D34BC188-42F4-4F3B-9577-20DE19E3294A}" srcOrd="0" destOrd="0" presId="urn:microsoft.com/office/officeart/2005/8/layout/vList5"/>
    <dgm:cxn modelId="{AFDB1AFF-E14A-4466-8F6B-3B2E571F6A96}" type="presParOf" srcId="{C77E2CA7-9DC5-4277-945A-494AF7BC9080}" destId="{BCA5554A-F8F1-404C-A414-8CF39E56C893}" srcOrd="0" destOrd="0" presId="urn:microsoft.com/office/officeart/2005/8/layout/vList5"/>
    <dgm:cxn modelId="{48EE34ED-66E0-4673-A4DD-F07A7CC9CA25}" type="presParOf" srcId="{BCA5554A-F8F1-404C-A414-8CF39E56C893}" destId="{A8D4B71C-F07C-4F59-815F-F51C1A1F54BA}" srcOrd="0" destOrd="0" presId="urn:microsoft.com/office/officeart/2005/8/layout/vList5"/>
    <dgm:cxn modelId="{1C220CB0-7C5D-42D0-8AC5-6D49D7D1D725}" type="presParOf" srcId="{BCA5554A-F8F1-404C-A414-8CF39E56C893}" destId="{61F4C94F-8266-4AD0-B3A2-1FDB33FF2CDB}" srcOrd="1" destOrd="0" presId="urn:microsoft.com/office/officeart/2005/8/layout/vList5"/>
    <dgm:cxn modelId="{049F8D99-1479-4A08-9B3E-D359ABBBE366}" type="presParOf" srcId="{C77E2CA7-9DC5-4277-945A-494AF7BC9080}" destId="{02B3070D-54E4-40E1-A1A5-C9D17D866922}" srcOrd="1" destOrd="0" presId="urn:microsoft.com/office/officeart/2005/8/layout/vList5"/>
    <dgm:cxn modelId="{FF8B520C-E0FD-4D35-88F5-4DF43CFD38F3}" type="presParOf" srcId="{C77E2CA7-9DC5-4277-945A-494AF7BC9080}" destId="{4CD98CD3-4CFD-45E3-AFEA-3668F33B7631}" srcOrd="2" destOrd="0" presId="urn:microsoft.com/office/officeart/2005/8/layout/vList5"/>
    <dgm:cxn modelId="{91113D3D-D754-46F7-A84F-5F56A5FFE340}" type="presParOf" srcId="{4CD98CD3-4CFD-45E3-AFEA-3668F33B7631}" destId="{C36630B9-C2AC-4E35-AA33-AE648572D320}" srcOrd="0" destOrd="0" presId="urn:microsoft.com/office/officeart/2005/8/layout/vList5"/>
    <dgm:cxn modelId="{D8D5409F-B151-4625-A798-BF5A7FB13FDA}" type="presParOf" srcId="{4CD98CD3-4CFD-45E3-AFEA-3668F33B7631}" destId="{D34BC188-42F4-4F3B-9577-20DE19E3294A}" srcOrd="1" destOrd="0" presId="urn:microsoft.com/office/officeart/2005/8/layout/vList5"/>
    <dgm:cxn modelId="{8061B499-AB4A-4794-ABE1-27D8EB9A658F}" type="presParOf" srcId="{C77E2CA7-9DC5-4277-945A-494AF7BC9080}" destId="{11B7EBFA-9EF9-4979-94E0-FDF907775CF8}" srcOrd="3" destOrd="0" presId="urn:microsoft.com/office/officeart/2005/8/layout/vList5"/>
    <dgm:cxn modelId="{5AEBD846-48CF-4C9A-94EC-73D03E993FB6}" type="presParOf" srcId="{C77E2CA7-9DC5-4277-945A-494AF7BC9080}" destId="{058488FE-EEFA-4DB9-9B1E-72B2AEDF27E7}" srcOrd="4" destOrd="0" presId="urn:microsoft.com/office/officeart/2005/8/layout/vList5"/>
    <dgm:cxn modelId="{54E046D6-E882-4ABB-BF4E-4C66C9287D7E}" type="presParOf" srcId="{058488FE-EEFA-4DB9-9B1E-72B2AEDF27E7}" destId="{BEB696FA-48CE-4F45-9E15-127573045CC5}" srcOrd="0" destOrd="0" presId="urn:microsoft.com/office/officeart/2005/8/layout/vList5"/>
    <dgm:cxn modelId="{8B5576B9-C5AD-4423-A0FA-2EE9935082C2}" type="presParOf" srcId="{058488FE-EEFA-4DB9-9B1E-72B2AEDF27E7}" destId="{94FF55D4-8E07-4D6D-B729-0C823978C9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C94F-8266-4AD0-B3A2-1FDB33FF2CDB}">
      <dsp:nvSpPr>
        <dsp:cNvPr id="0" name=""/>
        <dsp:cNvSpPr/>
      </dsp:nvSpPr>
      <dsp:spPr>
        <a:xfrm rot="5400000">
          <a:off x="4004502" y="-1510104"/>
          <a:ext cx="955992" cy="4218822"/>
        </a:xfrm>
        <a:prstGeom prst="round2SameRect">
          <a:avLst/>
        </a:prstGeom>
        <a:solidFill>
          <a:srgbClr val="C0504D">
            <a:lumMod val="20000"/>
            <a:lumOff val="80000"/>
            <a:alpha val="9000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40-69 yaş kadın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yılda bir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Mamografi çekilmesi</a:t>
          </a:r>
        </a:p>
      </dsp:txBody>
      <dsp:txXfrm rot="-5400000">
        <a:off x="2373087" y="167979"/>
        <a:ext cx="4172154" cy="862656"/>
      </dsp:txXfrm>
    </dsp:sp>
    <dsp:sp modelId="{A8D4B71C-F07C-4F59-815F-F51C1A1F54BA}">
      <dsp:nvSpPr>
        <dsp:cNvPr id="0" name=""/>
        <dsp:cNvSpPr/>
      </dsp:nvSpPr>
      <dsp:spPr>
        <a:xfrm>
          <a:off x="0" y="1810"/>
          <a:ext cx="2373087" cy="1194991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solidFill>
                <a:srgbClr val="250759"/>
              </a:solidFill>
              <a:latin typeface="Calibri"/>
              <a:ea typeface="+mn-ea"/>
              <a:cs typeface="+mn-cs"/>
            </a:rPr>
            <a:t>Meme</a:t>
          </a:r>
          <a:r>
            <a:rPr lang="tr-TR" sz="3600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 </a:t>
          </a:r>
          <a:r>
            <a:rPr lang="tr-TR" sz="3600" kern="1200" dirty="0">
              <a:solidFill>
                <a:srgbClr val="250759"/>
              </a:solidFill>
              <a:latin typeface="Calibri"/>
              <a:ea typeface="+mn-ea"/>
              <a:cs typeface="+mn-cs"/>
            </a:rPr>
            <a:t>Kanseri</a:t>
          </a:r>
        </a:p>
      </dsp:txBody>
      <dsp:txXfrm>
        <a:off x="58335" y="60145"/>
        <a:ext cx="2256417" cy="1078321"/>
      </dsp:txXfrm>
    </dsp:sp>
    <dsp:sp modelId="{D34BC188-42F4-4F3B-9577-20DE19E3294A}">
      <dsp:nvSpPr>
        <dsp:cNvPr id="0" name=""/>
        <dsp:cNvSpPr/>
      </dsp:nvSpPr>
      <dsp:spPr>
        <a:xfrm rot="5400000">
          <a:off x="4004502" y="-255364"/>
          <a:ext cx="955992" cy="4218822"/>
        </a:xfrm>
        <a:prstGeom prst="round2SameRect">
          <a:avLst/>
        </a:prstGeom>
        <a:solidFill>
          <a:srgbClr val="9BBB59">
            <a:lumMod val="40000"/>
            <a:lumOff val="60000"/>
            <a:alpha val="9000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30-65 yaş kadın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 yılda bir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HPV testi</a:t>
          </a:r>
        </a:p>
      </dsp:txBody>
      <dsp:txXfrm rot="-5400000">
        <a:off x="2373087" y="1422719"/>
        <a:ext cx="4172154" cy="862656"/>
      </dsp:txXfrm>
    </dsp:sp>
    <dsp:sp modelId="{C36630B9-C2AC-4E35-AA33-AE648572D320}">
      <dsp:nvSpPr>
        <dsp:cNvPr id="0" name=""/>
        <dsp:cNvSpPr/>
      </dsp:nvSpPr>
      <dsp:spPr>
        <a:xfrm>
          <a:off x="0" y="1234611"/>
          <a:ext cx="2373087" cy="1194991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solidFill>
                <a:srgbClr val="250759"/>
              </a:solidFill>
              <a:latin typeface="Calibri"/>
              <a:ea typeface="+mn-ea"/>
              <a:cs typeface="+mn-cs"/>
            </a:rPr>
            <a:t>Serviks Kanseri</a:t>
          </a:r>
        </a:p>
      </dsp:txBody>
      <dsp:txXfrm>
        <a:off x="58335" y="1292946"/>
        <a:ext cx="2256417" cy="1078321"/>
      </dsp:txXfrm>
    </dsp:sp>
    <dsp:sp modelId="{94FF55D4-8E07-4D6D-B729-0C823978C96D}">
      <dsp:nvSpPr>
        <dsp:cNvPr id="0" name=""/>
        <dsp:cNvSpPr/>
      </dsp:nvSpPr>
      <dsp:spPr>
        <a:xfrm rot="5400000">
          <a:off x="3872191" y="1002970"/>
          <a:ext cx="1191425" cy="4218822"/>
        </a:xfrm>
        <a:prstGeom prst="round2SameRect">
          <a:avLst/>
        </a:prstGeom>
        <a:solidFill>
          <a:srgbClr val="4BACC6">
            <a:lumMod val="40000"/>
            <a:lumOff val="60000"/>
            <a:alpha val="9000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50-70 yaş kadın, erkek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 yılda bir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Gaitada gizli kan testi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Her 10 yılda bir </a:t>
          </a:r>
          <a:r>
            <a:rPr lang="tr-TR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kolonoskopi</a:t>
          </a:r>
          <a:r>
            <a:rPr lang="tr-T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</a:t>
          </a:r>
        </a:p>
      </dsp:txBody>
      <dsp:txXfrm rot="-5400000">
        <a:off x="2358493" y="2574830"/>
        <a:ext cx="4160661" cy="1075103"/>
      </dsp:txXfrm>
    </dsp:sp>
    <dsp:sp modelId="{BEB696FA-48CE-4F45-9E15-127573045CC5}">
      <dsp:nvSpPr>
        <dsp:cNvPr id="0" name=""/>
        <dsp:cNvSpPr/>
      </dsp:nvSpPr>
      <dsp:spPr>
        <a:xfrm>
          <a:off x="0" y="2511292"/>
          <a:ext cx="2373087" cy="1194991"/>
        </a:xfrm>
        <a:prstGeom prst="roundRect">
          <a:avLst/>
        </a:prstGeom>
        <a:gradFill flip="none" rotWithShape="1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solidFill>
                <a:srgbClr val="250759"/>
              </a:solidFill>
              <a:latin typeface="Calibri"/>
              <a:ea typeface="+mn-ea"/>
              <a:cs typeface="+mn-cs"/>
            </a:rPr>
            <a:t>Kolorektal Kanser</a:t>
          </a:r>
        </a:p>
      </dsp:txBody>
      <dsp:txXfrm>
        <a:off x="58335" y="2569627"/>
        <a:ext cx="2256417" cy="1078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pPr/>
              <a:t>13.09.2021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66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393557" y="2210958"/>
            <a:ext cx="92315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KANSER DAİRESİ BAŞKANLIĞI</a:t>
            </a:r>
          </a:p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TÜRKİYE’DE KANSER TARAMALARI</a:t>
            </a:r>
          </a:p>
          <a:p>
            <a:pPr algn="ctr"/>
            <a:r>
              <a:rPr lang="tr-TR" sz="3600" b="1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               </a:t>
            </a:r>
          </a:p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34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Resim Yer Tutucusu 10">
            <a:extLst>
              <a:ext uri="{FF2B5EF4-FFF2-40B4-BE49-F238E27FC236}">
                <a16:creationId xmlns:a16="http://schemas.microsoft.com/office/drawing/2014/main" id="{F1BCE272-6228-4F1F-B344-D14B1BF9E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9" b="17669"/>
          <a:stretch>
            <a:fillRect/>
          </a:stretch>
        </p:blipFill>
        <p:spPr>
          <a:xfrm>
            <a:off x="535455" y="1556426"/>
            <a:ext cx="3232797" cy="2295344"/>
          </a:xfrm>
          <a:prstGeom prst="rect">
            <a:avLst/>
          </a:prstGeom>
        </p:spPr>
      </p:pic>
      <p:pic>
        <p:nvPicPr>
          <p:cNvPr id="9" name="Resim Yer Tutucusu 3">
            <a:extLst>
              <a:ext uri="{FF2B5EF4-FFF2-40B4-BE49-F238E27FC236}">
                <a16:creationId xmlns:a16="http://schemas.microsoft.com/office/drawing/2014/main" id="{CE47107B-82BC-4517-A8E0-6F95F1178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9" b="17669"/>
          <a:stretch>
            <a:fillRect/>
          </a:stretch>
        </p:blipFill>
        <p:spPr>
          <a:xfrm>
            <a:off x="8046572" y="1559287"/>
            <a:ext cx="2743200" cy="2342928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12F1C91D-04F6-44EA-B510-049064225926}"/>
              </a:ext>
            </a:extLst>
          </p:cNvPr>
          <p:cNvSpPr txBox="1">
            <a:spLocks/>
          </p:cNvSpPr>
          <p:nvPr/>
        </p:nvSpPr>
        <p:spPr>
          <a:xfrm>
            <a:off x="1484795" y="4047557"/>
            <a:ext cx="1180584" cy="433423"/>
          </a:xfrm>
          <a:prstGeom prst="rect">
            <a:avLst/>
          </a:prstGeom>
        </p:spPr>
        <p:txBody>
          <a:bodyPr/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ASM  </a:t>
            </a:r>
          </a:p>
        </p:txBody>
      </p:sp>
      <p:sp>
        <p:nvSpPr>
          <p:cNvPr id="11" name="İçerik Yer Tutucusu 6">
            <a:extLst>
              <a:ext uri="{FF2B5EF4-FFF2-40B4-BE49-F238E27FC236}">
                <a16:creationId xmlns:a16="http://schemas.microsoft.com/office/drawing/2014/main" id="{94E9927E-F332-4CE0-8208-A0B634919425}"/>
              </a:ext>
            </a:extLst>
          </p:cNvPr>
          <p:cNvSpPr txBox="1">
            <a:spLocks/>
          </p:cNvSpPr>
          <p:nvPr/>
        </p:nvSpPr>
        <p:spPr>
          <a:xfrm>
            <a:off x="4170218" y="4047557"/>
            <a:ext cx="3461280" cy="433424"/>
          </a:xfrm>
          <a:prstGeom prst="rect">
            <a:avLst/>
          </a:prstGeom>
        </p:spPr>
        <p:txBody>
          <a:bodyPr/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GÖÇMEN SAĞLIĞI MERKEZİ</a:t>
            </a:r>
          </a:p>
        </p:txBody>
      </p:sp>
      <p:sp>
        <p:nvSpPr>
          <p:cNvPr id="12" name="İçerik Yer Tutucusu 6">
            <a:extLst>
              <a:ext uri="{FF2B5EF4-FFF2-40B4-BE49-F238E27FC236}">
                <a16:creationId xmlns:a16="http://schemas.microsoft.com/office/drawing/2014/main" id="{94E9927E-F332-4CE0-8208-A0B634919425}"/>
              </a:ext>
            </a:extLst>
          </p:cNvPr>
          <p:cNvSpPr txBox="1">
            <a:spLocks/>
          </p:cNvSpPr>
          <p:nvPr/>
        </p:nvSpPr>
        <p:spPr>
          <a:xfrm>
            <a:off x="7812932" y="4044619"/>
            <a:ext cx="3276600" cy="365125"/>
          </a:xfrm>
          <a:prstGeom prst="rect">
            <a:avLst/>
          </a:prstGeom>
        </p:spPr>
        <p:txBody>
          <a:bodyPr/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İLÇE DEVLET HASTANELERİ</a:t>
            </a:r>
          </a:p>
        </p:txBody>
      </p:sp>
      <p:pic>
        <p:nvPicPr>
          <p:cNvPr id="23556" name="Picture 4" descr="C:\Users\Пользователь\Downloads\PHOTO-2021-07-14-11-52-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0218" y="1556426"/>
            <a:ext cx="3461280" cy="234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9" name="İçerik Yer Tutucusu 6">
            <a:extLst>
              <a:ext uri="{FF2B5EF4-FFF2-40B4-BE49-F238E27FC236}">
                <a16:creationId xmlns:a16="http://schemas.microsoft.com/office/drawing/2014/main" id="{D40CA9A1-5527-4A91-A0E2-53CA3939B878}"/>
              </a:ext>
            </a:extLst>
          </p:cNvPr>
          <p:cNvSpPr txBox="1">
            <a:spLocks/>
          </p:cNvSpPr>
          <p:nvPr/>
        </p:nvSpPr>
        <p:spPr>
          <a:xfrm>
            <a:off x="1958787" y="4800521"/>
            <a:ext cx="3848626" cy="426370"/>
          </a:xfrm>
          <a:prstGeom prst="rect">
            <a:avLst/>
          </a:prstGeom>
        </p:spPr>
        <p:txBody>
          <a:bodyPr/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GEZİCİ KANSER TARAMA ARACI</a:t>
            </a:r>
          </a:p>
        </p:txBody>
      </p:sp>
      <p:pic>
        <p:nvPicPr>
          <p:cNvPr id="1030" name="Picture 6" descr="C:\Users\Пользователь\Downloads\PHOTO-2021-07-14-12-11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5481" y="1554856"/>
            <a:ext cx="7821038" cy="3126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C57F5A-269F-F14A-923D-F78CC68E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7" name="Dikdörtgen 2"/>
          <p:cNvSpPr/>
          <p:nvPr/>
        </p:nvSpPr>
        <p:spPr>
          <a:xfrm>
            <a:off x="4773333" y="1937783"/>
            <a:ext cx="4886233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Üniversite Hastaneleri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Eğitim ve Araştırma Hastaneleri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Devlet Hastaneleri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Doğum evi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Özel Hastane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Tıp Merkezi</a:t>
            </a:r>
          </a:p>
        </p:txBody>
      </p:sp>
      <p:sp>
        <p:nvSpPr>
          <p:cNvPr id="11" name="Dikdörtgen 3">
            <a:extLst>
              <a:ext uri="{FF2B5EF4-FFF2-40B4-BE49-F238E27FC236}">
                <a16:creationId xmlns:a16="http://schemas.microsoft.com/office/drawing/2014/main" id="{32A7E324-4DDD-7D4A-B06C-DA6C17A25C81}"/>
              </a:ext>
            </a:extLst>
          </p:cNvPr>
          <p:cNvSpPr/>
          <p:nvPr/>
        </p:nvSpPr>
        <p:spPr>
          <a:xfrm>
            <a:off x="896471" y="3039398"/>
            <a:ext cx="2516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2. BASAMAK TARAMALARI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B02CA1-D7C7-1D4C-8744-032ABDB7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ikdörtgen 3">
            <a:extLst>
              <a:ext uri="{FF2B5EF4-FFF2-40B4-BE49-F238E27FC236}">
                <a16:creationId xmlns:a16="http://schemas.microsoft.com/office/drawing/2014/main" id="{0EED4DE3-FFC6-6448-BA6E-E96361297A37}"/>
              </a:ext>
            </a:extLst>
          </p:cNvPr>
          <p:cNvSpPr/>
          <p:nvPr/>
        </p:nvSpPr>
        <p:spPr>
          <a:xfrm>
            <a:off x="896471" y="3039398"/>
            <a:ext cx="2516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MEME KANSERİ NEDİR?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9" name="Dikdörtgen 2"/>
          <p:cNvSpPr/>
          <p:nvPr/>
        </p:nvSpPr>
        <p:spPr>
          <a:xfrm>
            <a:off x="4431769" y="3040895"/>
            <a:ext cx="6735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Meme kanseri kadın kanserleri içinde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en fazla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görülen ve en fazla ölüme neden olan kanserdir.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C6869A-F553-D94A-BE75-9563D382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3">
            <a:extLst>
              <a:ext uri="{FF2B5EF4-FFF2-40B4-BE49-F238E27FC236}">
                <a16:creationId xmlns:a16="http://schemas.microsoft.com/office/drawing/2014/main" id="{20919B16-6555-F047-9BAF-6B17B962E07E}"/>
              </a:ext>
            </a:extLst>
          </p:cNvPr>
          <p:cNvSpPr/>
          <p:nvPr/>
        </p:nvSpPr>
        <p:spPr>
          <a:xfrm>
            <a:off x="896471" y="3039398"/>
            <a:ext cx="2516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MEME KANSERİ RİSK FAKTÖRLERİ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Dikdörtgen 2"/>
          <p:cNvSpPr/>
          <p:nvPr/>
        </p:nvSpPr>
        <p:spPr>
          <a:xfrm>
            <a:off x="4309453" y="1696312"/>
            <a:ext cx="68514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Yaş ve cinsiyet (her 100 kadına karşılık 1 erkek)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İlk adet yaşının erken olması (12 yaş altı)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İlk gebelik yaşının geç olması (30 yaş üstü)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b="1" dirty="0">
                <a:cs typeface="Arial" panose="020B0604020202020204" pitchFamily="34" charset="0"/>
              </a:rPr>
              <a:t>Geç menopoza girme </a:t>
            </a:r>
            <a:r>
              <a:rPr lang="tr-TR" sz="2400" dirty="0">
                <a:cs typeface="Arial" panose="020B0604020202020204" pitchFamily="34" charset="0"/>
              </a:rPr>
              <a:t>(55 yaş üstü)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Emzirme süresinin kısa oluşu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b="1" dirty="0">
                <a:cs typeface="Arial" panose="020B0604020202020204" pitchFamily="34" charset="0"/>
              </a:rPr>
              <a:t>Hormon</a:t>
            </a:r>
            <a:r>
              <a:rPr lang="tr-TR" sz="2400" dirty="0">
                <a:cs typeface="Arial" panose="020B0604020202020204" pitchFamily="34" charset="0"/>
              </a:rPr>
              <a:t> ilaçlarının kontrolsüz kullanımı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Genetik faktörler (BRCA1 ve BRCA2 gen)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Aile hikayesi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Stres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 t="-653"/>
          <a:stretch>
            <a:fillRect/>
          </a:stretch>
        </p:blipFill>
        <p:spPr>
          <a:xfrm>
            <a:off x="3891063" y="1691908"/>
            <a:ext cx="4224485" cy="2358583"/>
          </a:xfrm>
          <a:prstGeom prst="rect">
            <a:avLst/>
          </a:prstGeom>
        </p:spPr>
      </p:pic>
      <p:sp>
        <p:nvSpPr>
          <p:cNvPr id="9" name="Dikdörtgen 1"/>
          <p:cNvSpPr/>
          <p:nvPr/>
        </p:nvSpPr>
        <p:spPr>
          <a:xfrm>
            <a:off x="1614441" y="4421896"/>
            <a:ext cx="973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Hayat boyu her </a:t>
            </a:r>
            <a:r>
              <a:rPr lang="tr-TR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8 kadından 1</a:t>
            </a:r>
            <a:r>
              <a:rPr lang="tr-TR" altLang="en-US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tr-TR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inin </a:t>
            </a:r>
            <a:r>
              <a:rPr lang="tr-TR" sz="2400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meme kanserine yakalanma riski vardır.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>
                <a:cs typeface="Arial" panose="020B0604020202020204" pitchFamily="34" charset="0"/>
              </a:rPr>
              <a:t>Ülkemizde </a:t>
            </a:r>
            <a:r>
              <a:rPr lang="tr-TR" altLang="tr-TR" sz="2400" b="1" dirty="0">
                <a:cs typeface="Arial" panose="020B0604020202020204" pitchFamily="34" charset="0"/>
              </a:rPr>
              <a:t>kanser olan her 4 kadından </a:t>
            </a:r>
            <a:r>
              <a:rPr lang="tr-TR" altLang="tr-TR" sz="2400" dirty="0">
                <a:cs typeface="Arial" panose="020B0604020202020204" pitchFamily="34" charset="0"/>
              </a:rPr>
              <a:t>biri meme kanseridir. 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C49707-FEA0-DC4C-8E28-2DF2C09E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Dikdörtgen 2"/>
          <p:cNvSpPr/>
          <p:nvPr/>
        </p:nvSpPr>
        <p:spPr>
          <a:xfrm>
            <a:off x="4466522" y="2029711"/>
            <a:ext cx="6584099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2200" dirty="0">
                <a:cs typeface="Arial" panose="020B0604020202020204" pitchFamily="34" charset="0"/>
              </a:rPr>
              <a:t>Rahim ağzında </a:t>
            </a:r>
            <a:r>
              <a:rPr lang="tr-TR" altLang="tr-TR" sz="2200" b="1" dirty="0">
                <a:cs typeface="Arial" panose="020B0604020202020204" pitchFamily="34" charset="0"/>
              </a:rPr>
              <a:t>anormal hücre </a:t>
            </a:r>
            <a:r>
              <a:rPr lang="tr-TR" altLang="tr-TR" sz="2200" dirty="0">
                <a:cs typeface="Arial" panose="020B0604020202020204" pitchFamily="34" charset="0"/>
              </a:rPr>
              <a:t>çoğalmasıdır.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2200" dirty="0">
                <a:cs typeface="Arial" panose="020B0604020202020204" pitchFamily="34" charset="0"/>
              </a:rPr>
              <a:t>Rahim ağzı kanserlerinin neredeyse tümü </a:t>
            </a: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(HPV</a:t>
            </a:r>
            <a:r>
              <a:rPr lang="tr-TR" altLang="tr-TR" sz="2200" dirty="0">
                <a:solidFill>
                  <a:srgbClr val="FF0000"/>
                </a:solidFill>
                <a:cs typeface="Arial" panose="020B0604020202020204" pitchFamily="34" charset="0"/>
              </a:rPr>
              <a:t>) </a:t>
            </a:r>
            <a:r>
              <a:rPr lang="tr-TR" altLang="tr-TR" sz="2200" dirty="0">
                <a:cs typeface="Arial" panose="020B0604020202020204" pitchFamily="34" charset="0"/>
              </a:rPr>
              <a:t>adı verilen bir virüsün belirli tiplerinden kaynaklanır.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2200" dirty="0">
                <a:cs typeface="Arial" panose="020B0604020202020204" pitchFamily="34" charset="0"/>
              </a:rPr>
              <a:t>Tedavi edilmezse, bu anormal hücreler bazen </a:t>
            </a:r>
            <a:r>
              <a:rPr lang="tr-TR" altLang="tr-TR" sz="2200" b="1" dirty="0">
                <a:cs typeface="Arial" panose="020B0604020202020204" pitchFamily="34" charset="0"/>
              </a:rPr>
              <a:t>kanser hücrelerine dönüşebilir.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altLang="tr-TR" sz="2200" dirty="0">
                <a:cs typeface="Arial" panose="020B0604020202020204" pitchFamily="34" charset="0"/>
              </a:rPr>
              <a:t>Önlenebilir bir hastalık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altLang="tr-TR" sz="2200" dirty="0">
                <a:cs typeface="Arial" panose="020B0604020202020204" pitchFamily="34" charset="0"/>
              </a:rPr>
              <a:t>Erken teşhis edildiğinde %100 tedavi edilebilir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altLang="tr-TR" sz="2200" dirty="0">
                <a:cs typeface="Arial" panose="020B0604020202020204" pitchFamily="34" charset="0"/>
              </a:rPr>
              <a:t>Kadının hayatında bir defa tarama yaptırması, </a:t>
            </a:r>
            <a:r>
              <a:rPr lang="tr-TR" altLang="tr-TR" sz="2200" dirty="0" err="1">
                <a:cs typeface="Arial" panose="020B0604020202020204" pitchFamily="34" charset="0"/>
              </a:rPr>
              <a:t>serviks</a:t>
            </a:r>
            <a:r>
              <a:rPr lang="tr-TR" altLang="tr-TR" sz="2200" dirty="0">
                <a:cs typeface="Arial" panose="020B0604020202020204" pitchFamily="34" charset="0"/>
              </a:rPr>
              <a:t> kanserinden ölüm riskini %50 azaltır.</a:t>
            </a:r>
          </a:p>
        </p:txBody>
      </p:sp>
      <p:sp>
        <p:nvSpPr>
          <p:cNvPr id="11" name="Dikdörtgen 3">
            <a:extLst>
              <a:ext uri="{FF2B5EF4-FFF2-40B4-BE49-F238E27FC236}">
                <a16:creationId xmlns:a16="http://schemas.microsoft.com/office/drawing/2014/main" id="{A9339824-F347-D641-BB9A-2681AE011B98}"/>
              </a:ext>
            </a:extLst>
          </p:cNvPr>
          <p:cNvSpPr/>
          <p:nvPr/>
        </p:nvSpPr>
        <p:spPr>
          <a:xfrm>
            <a:off x="896471" y="3039398"/>
            <a:ext cx="2673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SERVİKS KANSERİ NEDİR?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ED7A0F-5F8F-0D45-B2C1-5491B444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3">
            <a:extLst>
              <a:ext uri="{FF2B5EF4-FFF2-40B4-BE49-F238E27FC236}">
                <a16:creationId xmlns:a16="http://schemas.microsoft.com/office/drawing/2014/main" id="{13A07656-9E43-7F45-A55D-2932F27C86CA}"/>
              </a:ext>
            </a:extLst>
          </p:cNvPr>
          <p:cNvSpPr/>
          <p:nvPr/>
        </p:nvSpPr>
        <p:spPr>
          <a:xfrm>
            <a:off x="896471" y="3039398"/>
            <a:ext cx="2673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KİMLER RİSK ALTINDADIR?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Dikdörtgen 2"/>
          <p:cNvSpPr/>
          <p:nvPr/>
        </p:nvSpPr>
        <p:spPr>
          <a:xfrm>
            <a:off x="4466522" y="2793176"/>
            <a:ext cx="70333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400" dirty="0">
                <a:cs typeface="Arial" panose="020B0604020202020204" pitchFamily="34" charset="0"/>
              </a:rPr>
              <a:t>Cinsel olarak aktif olan her kadın, 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400" dirty="0">
                <a:cs typeface="Arial" panose="020B0604020202020204" pitchFamily="34" charset="0"/>
              </a:rPr>
              <a:t>Birden çok cinsel eşlilik, 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Sigara</a:t>
            </a:r>
            <a:r>
              <a:rPr lang="tr-TR" altLang="tr-TR" sz="2400" dirty="0">
                <a:cs typeface="Arial" panose="020B0604020202020204" pitchFamily="34" charset="0"/>
              </a:rPr>
              <a:t> kullanan kadınlar, 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400" dirty="0">
                <a:cs typeface="Arial" panose="020B0604020202020204" pitchFamily="34" charset="0"/>
              </a:rPr>
              <a:t>HIV (AIDS) virüsü taşıyan kadınlar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0A27B1-70FC-DC48-B9BF-2F3FCF1C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3">
            <a:extLst>
              <a:ext uri="{FF2B5EF4-FFF2-40B4-BE49-F238E27FC236}">
                <a16:creationId xmlns:a16="http://schemas.microsoft.com/office/drawing/2014/main" id="{9E629580-E5FF-D644-B7B2-B259BD3D58B7}"/>
              </a:ext>
            </a:extLst>
          </p:cNvPr>
          <p:cNvSpPr/>
          <p:nvPr/>
        </p:nvSpPr>
        <p:spPr>
          <a:xfrm>
            <a:off x="896471" y="3039398"/>
            <a:ext cx="2673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KOLON KANSERİ NEDİR?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Dikdörtgen 2"/>
          <p:cNvSpPr/>
          <p:nvPr/>
        </p:nvSpPr>
        <p:spPr>
          <a:xfrm>
            <a:off x="4737371" y="2056571"/>
            <a:ext cx="607978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cs typeface="Arial" panose="020B0604020202020204" pitchFamily="34" charset="0"/>
              </a:rPr>
              <a:t>E</a:t>
            </a:r>
            <a:r>
              <a:rPr lang="en-US" altLang="tr-TR" sz="2400" dirty="0">
                <a:cs typeface="Arial" panose="020B0604020202020204" pitchFamily="34" charset="0"/>
              </a:rPr>
              <a:t>n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 err="1">
                <a:cs typeface="Arial" panose="020B0604020202020204" pitchFamily="34" charset="0"/>
              </a:rPr>
              <a:t>sık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 err="1">
                <a:cs typeface="Arial" panose="020B0604020202020204" pitchFamily="34" charset="0"/>
              </a:rPr>
              <a:t>görülen</a:t>
            </a:r>
            <a:r>
              <a:rPr lang="en-US" altLang="tr-TR" sz="2400" dirty="0">
                <a:cs typeface="Arial" panose="020B0604020202020204" pitchFamily="34" charset="0"/>
              </a:rPr>
              <a:t> ilk </a:t>
            </a:r>
            <a:r>
              <a:rPr lang="tr-TR" altLang="tr-TR" sz="2400" dirty="0">
                <a:cs typeface="Arial" panose="020B0604020202020204" pitchFamily="34" charset="0"/>
              </a:rPr>
              <a:t>3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 err="1">
                <a:cs typeface="Arial" panose="020B0604020202020204" pitchFamily="34" charset="0"/>
              </a:rPr>
              <a:t>kanser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 err="1">
                <a:cs typeface="Arial" panose="020B0604020202020204" pitchFamily="34" charset="0"/>
              </a:rPr>
              <a:t>arasındadır</a:t>
            </a:r>
            <a:r>
              <a:rPr lang="en-US" altLang="tr-TR" sz="2400" dirty="0">
                <a:cs typeface="Arial" panose="020B0604020202020204" pitchFamily="34" charset="0"/>
              </a:rPr>
              <a:t>. 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cs typeface="Arial" panose="020B0604020202020204" pitchFamily="34" charset="0"/>
              </a:rPr>
              <a:t>E</a:t>
            </a:r>
            <a:r>
              <a:rPr lang="en-US" altLang="tr-TR" sz="2400" dirty="0">
                <a:cs typeface="Arial" panose="020B0604020202020204" pitchFamily="34" charset="0"/>
              </a:rPr>
              <a:t>n </a:t>
            </a:r>
            <a:r>
              <a:rPr lang="en-US" altLang="tr-TR" sz="2400" dirty="0" err="1">
                <a:cs typeface="Arial" panose="020B0604020202020204" pitchFamily="34" charset="0"/>
              </a:rPr>
              <a:t>sık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b="1" dirty="0">
                <a:cs typeface="Arial" panose="020B0604020202020204" pitchFamily="34" charset="0"/>
              </a:rPr>
              <a:t>50 </a:t>
            </a:r>
            <a:r>
              <a:rPr lang="en-US" altLang="tr-TR" sz="2400" b="1" dirty="0" err="1">
                <a:cs typeface="Arial" panose="020B0604020202020204" pitchFamily="34" charset="0"/>
              </a:rPr>
              <a:t>yaşından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 err="1">
                <a:cs typeface="Arial" panose="020B0604020202020204" pitchFamily="34" charset="0"/>
              </a:rPr>
              <a:t>sonra</a:t>
            </a:r>
            <a:r>
              <a:rPr lang="en-US" altLang="tr-TR" sz="2400" dirty="0">
                <a:cs typeface="Arial" panose="020B0604020202020204" pitchFamily="34" charset="0"/>
              </a:rPr>
              <a:t> g</a:t>
            </a:r>
            <a:r>
              <a:rPr lang="tr-TR" altLang="tr-TR" sz="2400" dirty="0">
                <a:cs typeface="Arial" panose="020B0604020202020204" pitchFamily="34" charset="0"/>
              </a:rPr>
              <a:t>örülmekte</a:t>
            </a:r>
            <a:r>
              <a:rPr lang="en-US" altLang="tr-TR" sz="2400" dirty="0">
                <a:cs typeface="Arial" panose="020B0604020202020204" pitchFamily="34" charset="0"/>
              </a:rPr>
              <a:t>dir. 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cs typeface="Arial" panose="020B0604020202020204" pitchFamily="34" charset="0"/>
              </a:rPr>
              <a:t>Her iki cinsiyette de (</a:t>
            </a:r>
            <a:r>
              <a:rPr lang="en-US" altLang="tr-TR" sz="2400" dirty="0" err="1">
                <a:cs typeface="Arial" panose="020B0604020202020204" pitchFamily="34" charset="0"/>
              </a:rPr>
              <a:t>kadın</a:t>
            </a:r>
            <a:r>
              <a:rPr lang="tr-TR" altLang="tr-TR" sz="2400" dirty="0">
                <a:cs typeface="Arial" panose="020B0604020202020204" pitchFamily="34" charset="0"/>
              </a:rPr>
              <a:t>-</a:t>
            </a:r>
            <a:r>
              <a:rPr lang="en-US" altLang="tr-TR" sz="2400" dirty="0" err="1">
                <a:cs typeface="Arial" panose="020B0604020202020204" pitchFamily="34" charset="0"/>
              </a:rPr>
              <a:t>erkek</a:t>
            </a:r>
            <a:r>
              <a:rPr lang="tr-TR" altLang="tr-TR" sz="2400" dirty="0">
                <a:cs typeface="Arial" panose="020B0604020202020204" pitchFamily="34" charset="0"/>
              </a:rPr>
              <a:t>)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 err="1">
                <a:cs typeface="Arial" panose="020B0604020202020204" pitchFamily="34" charset="0"/>
              </a:rPr>
              <a:t>görü</a:t>
            </a:r>
            <a:r>
              <a:rPr lang="tr-TR" altLang="tr-TR" sz="2400" dirty="0">
                <a:cs typeface="Arial" panose="020B0604020202020204" pitchFamily="34" charset="0"/>
              </a:rPr>
              <a:t>l</a:t>
            </a:r>
            <a:r>
              <a:rPr lang="en-US" altLang="tr-TR" sz="2400" dirty="0">
                <a:cs typeface="Arial" panose="020B0604020202020204" pitchFamily="34" charset="0"/>
              </a:rPr>
              <a:t>me </a:t>
            </a:r>
            <a:r>
              <a:rPr lang="en-US" altLang="tr-TR" sz="2400" dirty="0" err="1">
                <a:cs typeface="Arial" panose="020B0604020202020204" pitchFamily="34" charset="0"/>
              </a:rPr>
              <a:t>sıklığı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dirty="0" err="1">
                <a:cs typeface="Arial" panose="020B0604020202020204" pitchFamily="34" charset="0"/>
              </a:rPr>
              <a:t>açısından</a:t>
            </a:r>
            <a:r>
              <a:rPr lang="en-US" altLang="tr-TR" sz="2400" dirty="0">
                <a:cs typeface="Arial" panose="020B0604020202020204" pitchFamily="34" charset="0"/>
              </a:rPr>
              <a:t>  </a:t>
            </a:r>
            <a:r>
              <a:rPr lang="tr-TR" altLang="tr-TR" sz="2400" b="1" dirty="0">
                <a:cs typeface="Arial" panose="020B0604020202020204" pitchFamily="34" charset="0"/>
              </a:rPr>
              <a:t>3. sıradadır.</a:t>
            </a:r>
            <a:endParaRPr lang="tr-TR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Kalın bağırsak polip ve kanserleri çoğu kez iyice büyüyene kadar </a:t>
            </a:r>
            <a:r>
              <a:rPr lang="tr-TR" sz="2400" b="1" dirty="0">
                <a:cs typeface="Arial" panose="020B0604020202020204" pitchFamily="34" charset="0"/>
              </a:rPr>
              <a:t>belirti vermezler</a:t>
            </a:r>
            <a:r>
              <a:rPr lang="tr-TR" sz="2400" dirty="0"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Ancak tarama programları ile saptamak mümkündür.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D4573B-1639-8242-8838-9B871E76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3">
            <a:extLst>
              <a:ext uri="{FF2B5EF4-FFF2-40B4-BE49-F238E27FC236}">
                <a16:creationId xmlns:a16="http://schemas.microsoft.com/office/drawing/2014/main" id="{8FE1D3CC-4E65-8D41-87F6-9E4A54C21018}"/>
              </a:ext>
            </a:extLst>
          </p:cNvPr>
          <p:cNvSpPr/>
          <p:nvPr/>
        </p:nvSpPr>
        <p:spPr>
          <a:xfrm>
            <a:off x="896471" y="3039398"/>
            <a:ext cx="2673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KİMLER RİSK ALTINDADIR?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36506" y="1975648"/>
            <a:ext cx="6848274" cy="3685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tr-TR" sz="2600" b="1" dirty="0" err="1">
                <a:cs typeface="Arial" panose="020B0604020202020204" pitchFamily="34" charset="0"/>
              </a:rPr>
              <a:t>Ya</a:t>
            </a:r>
            <a:r>
              <a:rPr lang="tr-TR" altLang="tr-TR" sz="2600" b="1" dirty="0">
                <a:cs typeface="Arial" panose="020B0604020202020204" pitchFamily="34" charset="0"/>
              </a:rPr>
              <a:t>ş: </a:t>
            </a:r>
            <a:r>
              <a:rPr lang="en-US" altLang="tr-TR" sz="2600" dirty="0" err="1">
                <a:cs typeface="Arial" panose="020B0604020202020204" pitchFamily="34" charset="0"/>
              </a:rPr>
              <a:t>Hastaların</a:t>
            </a:r>
            <a:r>
              <a:rPr lang="tr-TR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>
                <a:cs typeface="Arial" panose="020B0604020202020204" pitchFamily="34" charset="0"/>
              </a:rPr>
              <a:t>%90’ı 50</a:t>
            </a:r>
            <a:r>
              <a:rPr lang="tr-TR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yaşından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sonra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tanı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alır</a:t>
            </a:r>
            <a:r>
              <a:rPr lang="en-US" altLang="tr-TR" sz="2600" dirty="0">
                <a:cs typeface="Arial" panose="020B0604020202020204" pitchFamily="34" charset="0"/>
              </a:rPr>
              <a:t>. </a:t>
            </a:r>
            <a:endParaRPr lang="tr-TR" altLang="tr-TR" sz="26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tr-TR" sz="2600" b="1" dirty="0" err="1">
                <a:cs typeface="Arial" panose="020B0604020202020204" pitchFamily="34" charset="0"/>
              </a:rPr>
              <a:t>Polipler</a:t>
            </a:r>
            <a:r>
              <a:rPr lang="en-US" altLang="tr-TR" sz="2600" b="1" dirty="0">
                <a:cs typeface="Arial" panose="020B0604020202020204" pitchFamily="34" charset="0"/>
              </a:rPr>
              <a:t>: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Polip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iyi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huylu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bir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tümördür</a:t>
            </a:r>
            <a:r>
              <a:rPr lang="en-US" altLang="tr-TR" sz="2600" dirty="0">
                <a:cs typeface="Arial" panose="020B0604020202020204" pitchFamily="34" charset="0"/>
              </a:rPr>
              <a:t>. </a:t>
            </a:r>
            <a:r>
              <a:rPr lang="en-US" altLang="tr-TR" sz="2600" dirty="0" err="1">
                <a:cs typeface="Arial" panose="020B0604020202020204" pitchFamily="34" charset="0"/>
              </a:rPr>
              <a:t>Bazı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polipler</a:t>
            </a:r>
            <a:r>
              <a:rPr lang="en-US" altLang="tr-TR" sz="2600" dirty="0">
                <a:cs typeface="Arial" panose="020B0604020202020204" pitchFamily="34" charset="0"/>
              </a:rPr>
              <a:t> (</a:t>
            </a:r>
            <a:r>
              <a:rPr lang="en-US" altLang="tr-TR" sz="2600" dirty="0" err="1">
                <a:cs typeface="Arial" panose="020B0604020202020204" pitchFamily="34" charset="0"/>
              </a:rPr>
              <a:t>adenomlar</a:t>
            </a:r>
            <a:r>
              <a:rPr lang="en-US" altLang="tr-TR" sz="2600" dirty="0">
                <a:cs typeface="Arial" panose="020B0604020202020204" pitchFamily="34" charset="0"/>
              </a:rPr>
              <a:t>) </a:t>
            </a:r>
            <a:r>
              <a:rPr lang="en-US" altLang="tr-TR" sz="2600" dirty="0" err="1">
                <a:cs typeface="Arial" panose="020B0604020202020204" pitchFamily="34" charset="0"/>
              </a:rPr>
              <a:t>kanserleşebilir</a:t>
            </a:r>
            <a:r>
              <a:rPr lang="en-US" altLang="tr-TR" sz="2600" dirty="0">
                <a:cs typeface="Arial" panose="020B0604020202020204" pitchFamily="34" charset="0"/>
              </a:rPr>
              <a:t>. </a:t>
            </a:r>
            <a:br>
              <a:rPr lang="en-US" altLang="tr-TR" sz="2600" dirty="0">
                <a:cs typeface="Arial" panose="020B0604020202020204" pitchFamily="34" charset="0"/>
              </a:rPr>
            </a:br>
            <a:r>
              <a:rPr lang="en-US" altLang="tr-TR" sz="2600" b="1" dirty="0" err="1">
                <a:cs typeface="Arial" panose="020B0604020202020204" pitchFamily="34" charset="0"/>
              </a:rPr>
              <a:t>Ailede</a:t>
            </a:r>
            <a:r>
              <a:rPr lang="en-US" altLang="tr-TR" sz="2600" b="1" dirty="0"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cs typeface="Arial" panose="020B0604020202020204" pitchFamily="34" charset="0"/>
              </a:rPr>
              <a:t>kolorektal</a:t>
            </a:r>
            <a:r>
              <a:rPr lang="en-US" altLang="tr-TR" sz="2600" b="1" dirty="0"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cs typeface="Arial" panose="020B0604020202020204" pitchFamily="34" charset="0"/>
              </a:rPr>
              <a:t>kanser</a:t>
            </a:r>
            <a:r>
              <a:rPr lang="en-US" altLang="tr-TR" sz="2600" b="1" dirty="0"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cs typeface="Arial" panose="020B0604020202020204" pitchFamily="34" charset="0"/>
              </a:rPr>
              <a:t>öyküsü</a:t>
            </a:r>
            <a:r>
              <a:rPr lang="en-US" altLang="tr-TR" sz="2600" b="1" dirty="0">
                <a:cs typeface="Arial" panose="020B0604020202020204" pitchFamily="34" charset="0"/>
              </a:rPr>
              <a:t>: </a:t>
            </a:r>
            <a:r>
              <a:rPr lang="tr-TR" altLang="tr-TR" sz="2600" dirty="0">
                <a:cs typeface="Arial" panose="020B0604020202020204" pitchFamily="34" charset="0"/>
              </a:rPr>
              <a:t>Y</a:t>
            </a:r>
            <a:r>
              <a:rPr lang="en-US" altLang="tr-TR" sz="2600" dirty="0">
                <a:cs typeface="Arial" panose="020B0604020202020204" pitchFamily="34" charset="0"/>
              </a:rPr>
              <a:t>akın </a:t>
            </a:r>
            <a:r>
              <a:rPr lang="en-US" altLang="tr-TR" sz="2600" dirty="0" err="1">
                <a:cs typeface="Arial" panose="020B0604020202020204" pitchFamily="34" charset="0"/>
              </a:rPr>
              <a:t>akrabalarında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kolorektal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kanser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öyküsü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varsa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bu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hastalığa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özellikle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daha</a:t>
            </a:r>
            <a:r>
              <a:rPr lang="en-US" altLang="tr-TR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genç</a:t>
            </a:r>
            <a:r>
              <a:rPr lang="en-US" altLang="tr-TR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yaşta</a:t>
            </a:r>
            <a:r>
              <a:rPr lang="en-US" altLang="tr-TR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yakalanma</a:t>
            </a:r>
            <a:r>
              <a:rPr lang="en-US" altLang="tr-TR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tr-TR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riski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en-US" altLang="tr-TR" sz="2600" dirty="0" err="1">
                <a:cs typeface="Arial" panose="020B0604020202020204" pitchFamily="34" charset="0"/>
              </a:rPr>
              <a:t>artar</a:t>
            </a:r>
            <a:r>
              <a:rPr lang="en-US" altLang="tr-TR" sz="2600" dirty="0">
                <a:cs typeface="Arial" panose="020B0604020202020204" pitchFamily="34" charset="0"/>
              </a:rPr>
              <a:t>. </a:t>
            </a:r>
            <a:endParaRPr lang="tr-TR" altLang="tr-TR" sz="26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altLang="tr-TR" sz="2600" dirty="0">
                <a:cs typeface="Arial" panose="020B0604020202020204" pitchFamily="34" charset="0"/>
              </a:rPr>
              <a:t>Bu kişiler </a:t>
            </a:r>
            <a:r>
              <a:rPr lang="tr-TR" altLang="tr-TR" sz="2600" b="1" dirty="0">
                <a:cs typeface="Arial" panose="020B0604020202020204" pitchFamily="34" charset="0"/>
              </a:rPr>
              <a:t>40 yaşında </a:t>
            </a:r>
            <a:r>
              <a:rPr lang="tr-TR" altLang="tr-TR" sz="2600" dirty="0">
                <a:cs typeface="Arial" panose="020B0604020202020204" pitchFamily="34" charset="0"/>
              </a:rPr>
              <a:t>taramaya alınabilir.</a:t>
            </a:r>
            <a:endParaRPr lang="en-US" altLang="tr-TR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4440" y="2354094"/>
            <a:ext cx="9387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EĞİTİMİN AMACI</a:t>
            </a:r>
          </a:p>
          <a:p>
            <a:endParaRPr lang="tr-TR" sz="2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tr-TR" sz="2800" dirty="0"/>
              <a:t>Ulusal toplum tabanli taranabilir  kanserlerden meme, </a:t>
            </a:r>
            <a:r>
              <a:rPr lang="tr-TR" sz="2800" dirty="0" err="1"/>
              <a:t>serviks</a:t>
            </a:r>
            <a:r>
              <a:rPr lang="tr-TR" sz="2800" dirty="0"/>
              <a:t>, </a:t>
            </a:r>
            <a:r>
              <a:rPr lang="tr-TR" sz="2800" dirty="0" err="1"/>
              <a:t>kolorektal</a:t>
            </a:r>
            <a:r>
              <a:rPr lang="tr-TR" sz="2800" dirty="0"/>
              <a:t> kanserler konusunda katılımcıların bilgi kazanması ve tutum değiştirmesi.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2651A0-FB37-CC48-9578-6FC55B496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3">
            <a:extLst>
              <a:ext uri="{FF2B5EF4-FFF2-40B4-BE49-F238E27FC236}">
                <a16:creationId xmlns:a16="http://schemas.microsoft.com/office/drawing/2014/main" id="{336A1DF7-682C-9A4B-B1C8-B8ED35E109E3}"/>
              </a:ext>
            </a:extLst>
          </p:cNvPr>
          <p:cNvSpPr/>
          <p:nvPr/>
        </p:nvSpPr>
        <p:spPr>
          <a:xfrm>
            <a:off x="896471" y="3039398"/>
            <a:ext cx="2673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FARKINDALIK ETKİNLİKLERİ - 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Dikdörtgen 2"/>
          <p:cNvSpPr/>
          <p:nvPr/>
        </p:nvSpPr>
        <p:spPr>
          <a:xfrm>
            <a:off x="4466522" y="2331342"/>
            <a:ext cx="6525733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4 Şubat Dünya Kanser Günü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1-7 Nisan Kanser Haftası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Ekim Ayı Meme Kanseri Bilinçlendirme Ayı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15 Ekim Dünya Meme Sağlığı Günü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Kasım  Ayı Akciğer Kanseri Farkındalık Ayı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1EC55B-8E3D-4B4D-B0D0-B3EB1329F58B}"/>
              </a:ext>
            </a:extLst>
          </p:cNvPr>
          <p:cNvSpPr/>
          <p:nvPr/>
        </p:nvSpPr>
        <p:spPr>
          <a:xfrm>
            <a:off x="896471" y="4712956"/>
            <a:ext cx="2567369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1600" b="1" dirty="0">
                <a:cs typeface="Arial" panose="020B0604020202020204" pitchFamily="34" charset="0"/>
              </a:rPr>
              <a:t>ÖZEL GÜN, HAFTA VE AYLAR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E9487A-3D7A-B748-983E-5920AA817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3">
            <a:extLst>
              <a:ext uri="{FF2B5EF4-FFF2-40B4-BE49-F238E27FC236}">
                <a16:creationId xmlns:a16="http://schemas.microsoft.com/office/drawing/2014/main" id="{C1C48647-07EA-6C4E-9931-C1E32A21DE9D}"/>
              </a:ext>
            </a:extLst>
          </p:cNvPr>
          <p:cNvSpPr/>
          <p:nvPr/>
        </p:nvSpPr>
        <p:spPr>
          <a:xfrm>
            <a:off x="896471" y="3039398"/>
            <a:ext cx="2673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FARKINDALIK ETKİNLİKLERİ - II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D3BE4-E79B-C64E-AE70-0966710EB4DB}"/>
              </a:ext>
            </a:extLst>
          </p:cNvPr>
          <p:cNvSpPr/>
          <p:nvPr/>
        </p:nvSpPr>
        <p:spPr>
          <a:xfrm>
            <a:off x="896471" y="4712956"/>
            <a:ext cx="2567369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1600" b="1" dirty="0">
                <a:cs typeface="Arial" panose="020B0604020202020204" pitchFamily="34" charset="0"/>
              </a:rPr>
              <a:t>ÖZEL GÜN, HAFTA VE AYLAR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Dikdörtgen 2"/>
          <p:cNvSpPr/>
          <p:nvPr/>
        </p:nvSpPr>
        <p:spPr>
          <a:xfrm>
            <a:off x="4164120" y="2667918"/>
            <a:ext cx="743381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17 Kasım Uluslararası Akciğer Kanseri Farkındalık Günü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Ocak Ayı </a:t>
            </a:r>
            <a:r>
              <a:rPr lang="tr-TR" sz="2400" dirty="0" err="1">
                <a:cs typeface="Arial" panose="020B0604020202020204" pitchFamily="34" charset="0"/>
              </a:rPr>
              <a:t>Serviks</a:t>
            </a:r>
            <a:r>
              <a:rPr lang="tr-TR" sz="2400" dirty="0">
                <a:cs typeface="Arial" panose="020B0604020202020204" pitchFamily="34" charset="0"/>
              </a:rPr>
              <a:t> Kanseri Farkındalık Ayı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Arial" panose="020B0604020202020204" pitchFamily="34" charset="0"/>
              </a:rPr>
              <a:t>Mart Ayı Kalın Bağırsak Kanseri Farkındalık Ayı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" name="Grup 2">
            <a:extLst>
              <a:ext uri="{FF2B5EF4-FFF2-40B4-BE49-F238E27FC236}">
                <a16:creationId xmlns:a16="http://schemas.microsoft.com/office/drawing/2014/main" id="{9BC20DB0-5223-43A4-A0BE-1B3A01CD1245}"/>
              </a:ext>
            </a:extLst>
          </p:cNvPr>
          <p:cNvGrpSpPr/>
          <p:nvPr/>
        </p:nvGrpSpPr>
        <p:grpSpPr>
          <a:xfrm>
            <a:off x="2943707" y="3745149"/>
            <a:ext cx="6411594" cy="1348760"/>
            <a:chOff x="3203848" y="4841508"/>
            <a:chExt cx="5688632" cy="1902814"/>
          </a:xfrm>
          <a:solidFill>
            <a:schemeClr val="accent1">
              <a:lumMod val="75000"/>
            </a:schemeClr>
          </a:solidFill>
        </p:grpSpPr>
        <p:sp>
          <p:nvSpPr>
            <p:cNvPr id="11" name="Yuvarlatılmış Dikdörtgen 41">
              <a:extLst>
                <a:ext uri="{FF2B5EF4-FFF2-40B4-BE49-F238E27FC236}">
                  <a16:creationId xmlns:a16="http://schemas.microsoft.com/office/drawing/2014/main" id="{F5F61859-BAB0-4790-9CA3-211AF0E5BFF0}"/>
                </a:ext>
              </a:extLst>
            </p:cNvPr>
            <p:cNvSpPr/>
            <p:nvPr/>
          </p:nvSpPr>
          <p:spPr>
            <a:xfrm>
              <a:off x="3203848" y="4841508"/>
              <a:ext cx="5688632" cy="19028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2" name="Dikdörtgen 4">
              <a:extLst>
                <a:ext uri="{FF2B5EF4-FFF2-40B4-BE49-F238E27FC236}">
                  <a16:creationId xmlns:a16="http://schemas.microsoft.com/office/drawing/2014/main" id="{275515F4-12BD-4A1E-8B5A-458179A1DD2B}"/>
                </a:ext>
              </a:extLst>
            </p:cNvPr>
            <p:cNvSpPr/>
            <p:nvPr/>
          </p:nvSpPr>
          <p:spPr>
            <a:xfrm>
              <a:off x="3358366" y="4931626"/>
              <a:ext cx="5400602" cy="9165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tr-TR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Dikdörtgen 5"/>
          <p:cNvSpPr/>
          <p:nvPr/>
        </p:nvSpPr>
        <p:spPr>
          <a:xfrm>
            <a:off x="3629371" y="4071536"/>
            <a:ext cx="504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#Farkında Ol Sevdiklerinle 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B2BC0-26B3-E745-9F8C-FFE21846AD02}"/>
              </a:ext>
            </a:extLst>
          </p:cNvPr>
          <p:cNvSpPr txBox="1"/>
          <p:nvPr/>
        </p:nvSpPr>
        <p:spPr>
          <a:xfrm>
            <a:off x="2535037" y="2260220"/>
            <a:ext cx="722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3600" b="1" i="1" dirty="0">
                <a:solidFill>
                  <a:schemeClr val="accent1">
                    <a:lumMod val="75000"/>
                  </a:schemeClr>
                </a:solidFill>
              </a:rPr>
              <a:t>Teşekkürler…</a:t>
            </a:r>
            <a:endParaRPr lang="tr-TR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42029" y="1289953"/>
            <a:ext cx="829963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tr-T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r-TR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KAZANIMLAR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Kanser tanımlaya bilmeli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Kanser  risk faktörlerini sayabilmeli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Kanser belirtilerini söyleyebilmeli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Korunma yöntemlerini açıklayabilmeli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Erken tanı ve tarama yöntemlerini açıklayabilmeli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Taramaları programlarını açıklayabilmeli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Kanser taramalarında GGK Testini uygulaya bilmeli 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Kanser Farkındalık günlerini önemsenmeli</a:t>
            </a:r>
            <a:endParaRPr kumimoji="0" lang="tr-T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017" y="2690336"/>
            <a:ext cx="10374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4440" y="2397948"/>
            <a:ext cx="97633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KANSER NEDİR?</a:t>
            </a:r>
          </a:p>
          <a:p>
            <a:endParaRPr lang="tr-TR" sz="28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Hücrelerin </a:t>
            </a:r>
            <a:r>
              <a:rPr lang="tr-TR" sz="2400" b="1" dirty="0">
                <a:cs typeface="Arial" panose="020B0604020202020204" pitchFamily="34" charset="0"/>
              </a:rPr>
              <a:t>aşırı ve kontrolsüz </a:t>
            </a:r>
            <a:r>
              <a:rPr lang="tr-TR" sz="2400" dirty="0">
                <a:cs typeface="Arial" panose="020B0604020202020204" pitchFamily="34" charset="0"/>
              </a:rPr>
              <a:t>şekilde çoğalması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Köken aldığı doku yada organa göre adlandırılır. (Akciğer K. Lenfoma v.s)</a:t>
            </a:r>
          </a:p>
          <a:p>
            <a:endParaRPr lang="tr-TR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TÜTÜN KULLANIMI ile ilgili görsel sonuc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63" y="2138649"/>
            <a:ext cx="133190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1"/>
          <p:cNvSpPr txBox="1"/>
          <p:nvPr/>
        </p:nvSpPr>
        <p:spPr>
          <a:xfrm>
            <a:off x="885823" y="3170594"/>
            <a:ext cx="2074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Tütün kullanımı %33</a:t>
            </a:r>
          </a:p>
        </p:txBody>
      </p:sp>
      <p:pic>
        <p:nvPicPr>
          <p:cNvPr id="1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7" y="3725998"/>
            <a:ext cx="1235353" cy="1395763"/>
          </a:xfrm>
          <a:prstGeom prst="rect">
            <a:avLst/>
          </a:prstGeom>
        </p:spPr>
      </p:pic>
      <p:sp>
        <p:nvSpPr>
          <p:cNvPr id="11" name="Metin kutusu 5"/>
          <p:cNvSpPr txBox="1"/>
          <p:nvPr/>
        </p:nvSpPr>
        <p:spPr>
          <a:xfrm>
            <a:off x="1094735" y="5129351"/>
            <a:ext cx="131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Obezite</a:t>
            </a:r>
            <a:r>
              <a:rPr lang="tr-TR" sz="1600" b="1" dirty="0"/>
              <a:t>  %20</a:t>
            </a:r>
          </a:p>
        </p:txBody>
      </p:sp>
      <p:sp>
        <p:nvSpPr>
          <p:cNvPr id="12" name="Metin kutusu 6"/>
          <p:cNvSpPr txBox="1"/>
          <p:nvPr/>
        </p:nvSpPr>
        <p:spPr>
          <a:xfrm>
            <a:off x="3982613" y="3140922"/>
            <a:ext cx="3174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Kansere neden olan patojenler %16</a:t>
            </a:r>
          </a:p>
        </p:txBody>
      </p:sp>
      <p:sp>
        <p:nvSpPr>
          <p:cNvPr id="13" name="Metin kutusu 8"/>
          <p:cNvSpPr txBox="1"/>
          <p:nvPr/>
        </p:nvSpPr>
        <p:spPr>
          <a:xfrm rot="10800000" flipV="1">
            <a:off x="4626387" y="5039127"/>
            <a:ext cx="1887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Yetersiz egzersiz %5</a:t>
            </a:r>
          </a:p>
        </p:txBody>
      </p:sp>
      <p:sp>
        <p:nvSpPr>
          <p:cNvPr id="14" name="Metin kutusu 9"/>
          <p:cNvSpPr txBox="1"/>
          <p:nvPr/>
        </p:nvSpPr>
        <p:spPr>
          <a:xfrm>
            <a:off x="8778634" y="4982084"/>
            <a:ext cx="11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</a:t>
            </a:r>
            <a:r>
              <a:rPr lang="tr-TR" sz="1600" b="1" dirty="0"/>
              <a:t>Diyet %5</a:t>
            </a:r>
          </a:p>
        </p:txBody>
      </p:sp>
      <p:sp>
        <p:nvSpPr>
          <p:cNvPr id="15" name="Metin kutusu 10"/>
          <p:cNvSpPr txBox="1"/>
          <p:nvPr/>
        </p:nvSpPr>
        <p:spPr>
          <a:xfrm>
            <a:off x="8576351" y="3090446"/>
            <a:ext cx="2488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Ultraviyole ışınlar %2</a:t>
            </a:r>
          </a:p>
        </p:txBody>
      </p:sp>
      <p:pic>
        <p:nvPicPr>
          <p:cNvPr id="16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22" y="4051164"/>
            <a:ext cx="1566597" cy="894712"/>
          </a:xfrm>
          <a:prstGeom prst="rect">
            <a:avLst/>
          </a:prstGeom>
        </p:spPr>
      </p:pic>
      <p:pic>
        <p:nvPicPr>
          <p:cNvPr id="17" name="Resim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8" y="2180880"/>
            <a:ext cx="1331906" cy="905342"/>
          </a:xfrm>
          <a:prstGeom prst="rect">
            <a:avLst/>
          </a:prstGeom>
        </p:spPr>
      </p:pic>
      <p:pic>
        <p:nvPicPr>
          <p:cNvPr id="18" name="Resi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40" y="3704969"/>
            <a:ext cx="1433495" cy="1277115"/>
          </a:xfrm>
          <a:prstGeom prst="rect">
            <a:avLst/>
          </a:prstGeom>
        </p:spPr>
      </p:pic>
      <p:pic>
        <p:nvPicPr>
          <p:cNvPr id="19" name="Resim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81" y="2008682"/>
            <a:ext cx="1718814" cy="1015663"/>
          </a:xfrm>
          <a:prstGeom prst="rect">
            <a:avLst/>
          </a:prstGeom>
        </p:spPr>
      </p:pic>
      <p:sp>
        <p:nvSpPr>
          <p:cNvPr id="20" name="Dikdörtgen 15"/>
          <p:cNvSpPr/>
          <p:nvPr/>
        </p:nvSpPr>
        <p:spPr>
          <a:xfrm>
            <a:off x="885823" y="1562070"/>
            <a:ext cx="542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KANSERİN RİSK FAKTÖRLERİ NELERDİR?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1F1D68-22ED-5744-8F42-1715A970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Dikdörtgen 3"/>
          <p:cNvSpPr/>
          <p:nvPr/>
        </p:nvSpPr>
        <p:spPr>
          <a:xfrm>
            <a:off x="975719" y="2871206"/>
            <a:ext cx="2160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KANSERDEN </a:t>
            </a:r>
          </a:p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KORUNMA </a:t>
            </a:r>
          </a:p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NEDİR?</a:t>
            </a:r>
            <a:endParaRPr lang="tr-TR" sz="2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Dikdörtgen 6"/>
          <p:cNvSpPr/>
          <p:nvPr/>
        </p:nvSpPr>
        <p:spPr>
          <a:xfrm>
            <a:off x="4112111" y="1687371"/>
            <a:ext cx="30355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Birincil Korunma = Önleme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cs typeface="Arial" panose="020B0604020202020204" pitchFamily="34" charset="0"/>
              </a:rPr>
              <a:t>Tütün kontrolü,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bg1"/>
                </a:solidFill>
                <a:cs typeface="Arial" panose="020B0604020202020204" pitchFamily="34" charset="0"/>
              </a:rPr>
              <a:t>Obezite</a:t>
            </a:r>
            <a:r>
              <a:rPr lang="tr-TR" sz="2000" dirty="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cs typeface="Arial" panose="020B0604020202020204" pitchFamily="34" charset="0"/>
              </a:rPr>
              <a:t>Fiziksel aktivite, </a:t>
            </a:r>
            <a:endParaRPr lang="tr-TR" sz="20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>
                <a:solidFill>
                  <a:schemeClr val="bg1"/>
                </a:solidFill>
                <a:cs typeface="Arial" panose="020B0604020202020204" pitchFamily="34" charset="0"/>
              </a:rPr>
              <a:t>Güneşten korunma,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cs typeface="Arial" panose="020B0604020202020204" pitchFamily="34" charset="0"/>
              </a:rPr>
              <a:t>Aşılar (HPV, hepatit)</a:t>
            </a:r>
            <a:endParaRPr lang="tr-TR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Dikdörtgen 1"/>
          <p:cNvSpPr/>
          <p:nvPr/>
        </p:nvSpPr>
        <p:spPr>
          <a:xfrm>
            <a:off x="4112111" y="3757991"/>
            <a:ext cx="7536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İkincil Korunma = Tarama ve erken tanı</a:t>
            </a:r>
            <a:endParaRPr lang="tr-T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Şikayeti olmayan kişiyi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tarama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erken evrede tanımak </a:t>
            </a:r>
          </a:p>
        </p:txBody>
      </p:sp>
      <p:sp>
        <p:nvSpPr>
          <p:cNvPr id="27" name="Dikdörtgen 10"/>
          <p:cNvSpPr/>
          <p:nvPr/>
        </p:nvSpPr>
        <p:spPr>
          <a:xfrm>
            <a:off x="4064238" y="4677321"/>
            <a:ext cx="6522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Üçüncül Korunma 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Kanserli hastanın yaşam süresini ve kalitesini arttırmak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6B5000-16F4-0842-92A4-D8834BD5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Dikdörtgen 1"/>
          <p:cNvSpPr/>
          <p:nvPr/>
        </p:nvSpPr>
        <p:spPr>
          <a:xfrm>
            <a:off x="4396902" y="2849107"/>
            <a:ext cx="630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Tanı koymak değil, görünüşte  </a:t>
            </a: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sağlıklı  olan  kişilerde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uygun tarama testleri yapılarak (varsa)  pozitif bir bulguyu erken  dönemde ortaya çıkarmak </a:t>
            </a:r>
          </a:p>
          <a:p>
            <a:pPr marL="163512" indent="-342900" algn="just">
              <a:buFont typeface="Wingdings" panose="05000000000000000000" pitchFamily="2" charset="2"/>
              <a:buChar char="§"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3">
            <a:extLst>
              <a:ext uri="{FF2B5EF4-FFF2-40B4-BE49-F238E27FC236}">
                <a16:creationId xmlns:a16="http://schemas.microsoft.com/office/drawing/2014/main" id="{674AC576-DD9C-8A48-AD7F-6A3EF48CDC3B}"/>
              </a:ext>
            </a:extLst>
          </p:cNvPr>
          <p:cNvSpPr/>
          <p:nvPr/>
        </p:nvSpPr>
        <p:spPr>
          <a:xfrm>
            <a:off x="975719" y="2871206"/>
            <a:ext cx="2160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KANSER TARAMALARI NEDİR?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CCEB1F-7617-3E46-A865-E2AE2249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İçerik Yer Tutucusu 1">
            <a:extLst>
              <a:ext uri="{FF2B5EF4-FFF2-40B4-BE49-F238E27FC236}">
                <a16:creationId xmlns:a16="http://schemas.microsoft.com/office/drawing/2014/main" id="{1BBD4629-9585-4DF4-AABE-7151CE29A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042878"/>
              </p:ext>
            </p:extLst>
          </p:nvPr>
        </p:nvGraphicFramePr>
        <p:xfrm>
          <a:off x="4309452" y="1808098"/>
          <a:ext cx="6591910" cy="370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ikdörtgen 3">
            <a:extLst>
              <a:ext uri="{FF2B5EF4-FFF2-40B4-BE49-F238E27FC236}">
                <a16:creationId xmlns:a16="http://schemas.microsoft.com/office/drawing/2014/main" id="{364D1495-6828-D549-ABF5-25969E09CD28}"/>
              </a:ext>
            </a:extLst>
          </p:cNvPr>
          <p:cNvSpPr/>
          <p:nvPr/>
        </p:nvSpPr>
        <p:spPr>
          <a:xfrm>
            <a:off x="896471" y="2546955"/>
            <a:ext cx="25165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TÜRKİYE’DE TARAMA YAPILAN KANSERLER HANGİLERİDİR?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736954-8FB2-EF43-95F8-451DE2EE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Dikdörtgen 1"/>
          <p:cNvSpPr/>
          <p:nvPr/>
        </p:nvSpPr>
        <p:spPr>
          <a:xfrm>
            <a:off x="996680" y="1749176"/>
            <a:ext cx="10112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1. BASAMAK TARAMALARI (ÜCRETSİZ OLARAK)</a:t>
            </a:r>
          </a:p>
        </p:txBody>
      </p:sp>
      <p:pic>
        <p:nvPicPr>
          <p:cNvPr id="9" name="Picture 2" descr="KETEM, YENİ YERİNE TAŞINDI">
            <a:extLst>
              <a:ext uri="{FF2B5EF4-FFF2-40B4-BE49-F238E27FC236}">
                <a16:creationId xmlns:a16="http://schemas.microsoft.com/office/drawing/2014/main" id="{4C180B29-37D5-494F-B503-027BE8BB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1663"/>
          <a:stretch>
            <a:fillRect/>
          </a:stretch>
        </p:blipFill>
        <p:spPr>
          <a:xfrm>
            <a:off x="742126" y="2529384"/>
            <a:ext cx="3499338" cy="19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Yer Tutucusu 8">
            <a:extLst>
              <a:ext uri="{FF2B5EF4-FFF2-40B4-BE49-F238E27FC236}">
                <a16:creationId xmlns:a16="http://schemas.microsoft.com/office/drawing/2014/main" id="{134C2675-8B4E-475C-B64A-5FBE87A4D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b="11343"/>
          <a:stretch>
            <a:fillRect/>
          </a:stretch>
        </p:blipFill>
        <p:spPr>
          <a:xfrm>
            <a:off x="8307318" y="2506859"/>
            <a:ext cx="2802023" cy="1918041"/>
          </a:xfrm>
          <a:prstGeom prst="rect">
            <a:avLst/>
          </a:prstGeom>
        </p:spPr>
      </p:pic>
      <p:pic>
        <p:nvPicPr>
          <p:cNvPr id="11" name="Resim Yer Tutucusu 9">
            <a:extLst>
              <a:ext uri="{FF2B5EF4-FFF2-40B4-BE49-F238E27FC236}">
                <a16:creationId xmlns:a16="http://schemas.microsoft.com/office/drawing/2014/main" id="{BF2C21A0-8CEB-4828-AC46-42DAEF4EF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 b="13561"/>
          <a:stretch>
            <a:fillRect/>
          </a:stretch>
        </p:blipFill>
        <p:spPr>
          <a:xfrm>
            <a:off x="4241464" y="2527499"/>
            <a:ext cx="3623095" cy="1918041"/>
          </a:xfrm>
          <a:prstGeom prst="rect">
            <a:avLst/>
          </a:prstGeom>
        </p:spPr>
      </p:pic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1B74DC3E-879B-4AC4-A218-90017AA203F9}"/>
              </a:ext>
            </a:extLst>
          </p:cNvPr>
          <p:cNvSpPr txBox="1">
            <a:spLocks/>
          </p:cNvSpPr>
          <p:nvPr/>
        </p:nvSpPr>
        <p:spPr>
          <a:xfrm>
            <a:off x="717472" y="4482567"/>
            <a:ext cx="3377873" cy="974650"/>
          </a:xfrm>
          <a:prstGeom prst="rect">
            <a:avLst/>
          </a:prstGeom>
        </p:spPr>
        <p:txBody>
          <a:bodyPr/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Kanser Erken </a:t>
            </a:r>
            <a:r>
              <a:rPr lang="tr-TR" altLang="tr-TR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Teşhiş</a:t>
            </a:r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Tarama ve Eğitim Merkezi (KETEM)</a:t>
            </a:r>
          </a:p>
        </p:txBody>
      </p:sp>
      <p:sp>
        <p:nvSpPr>
          <p:cNvPr id="13" name="İçerik Yer Tutucusu 7">
            <a:extLst>
              <a:ext uri="{FF2B5EF4-FFF2-40B4-BE49-F238E27FC236}">
                <a16:creationId xmlns:a16="http://schemas.microsoft.com/office/drawing/2014/main" id="{40B86566-D0B0-4637-8BF9-68C46F7464DB}"/>
              </a:ext>
            </a:extLst>
          </p:cNvPr>
          <p:cNvSpPr txBox="1">
            <a:spLocks/>
          </p:cNvSpPr>
          <p:nvPr/>
        </p:nvSpPr>
        <p:spPr>
          <a:xfrm>
            <a:off x="5411249" y="4508227"/>
            <a:ext cx="1369502" cy="461665"/>
          </a:xfrm>
          <a:prstGeom prst="rect">
            <a:avLst/>
          </a:prstGeom>
        </p:spPr>
        <p:txBody>
          <a:bodyPr/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TSM</a:t>
            </a:r>
          </a:p>
        </p:txBody>
      </p:sp>
      <p:sp>
        <p:nvSpPr>
          <p:cNvPr id="14" name="İçerik Yer Tutucusu 6">
            <a:extLst>
              <a:ext uri="{FF2B5EF4-FFF2-40B4-BE49-F238E27FC236}">
                <a16:creationId xmlns:a16="http://schemas.microsoft.com/office/drawing/2014/main" id="{509A673C-A3BD-4DF1-9E9A-054FEDD2417A}"/>
              </a:ext>
            </a:extLst>
          </p:cNvPr>
          <p:cNvSpPr txBox="1">
            <a:spLocks/>
          </p:cNvSpPr>
          <p:nvPr/>
        </p:nvSpPr>
        <p:spPr>
          <a:xfrm>
            <a:off x="9098917" y="4508227"/>
            <a:ext cx="1212403" cy="461665"/>
          </a:xfrm>
          <a:prstGeom prst="rect">
            <a:avLst/>
          </a:prstGeom>
        </p:spPr>
        <p:txBody>
          <a:bodyPr/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tr-TR" altLang="tr-T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SHM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664</Words>
  <Application>Microsoft Office PowerPoint</Application>
  <PresentationFormat>Geniş ekran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Wingdings</vt:lpstr>
      <vt:lpstr>Wingdings 3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info@sihhatproject.org</cp:lastModifiedBy>
  <cp:revision>61</cp:revision>
  <dcterms:created xsi:type="dcterms:W3CDTF">2020-11-02T08:42:42Z</dcterms:created>
  <dcterms:modified xsi:type="dcterms:W3CDTF">2021-09-13T08:45:21Z</dcterms:modified>
</cp:coreProperties>
</file>